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4" r:id="rId1"/>
  </p:sldMasterIdLst>
  <p:notesMasterIdLst>
    <p:notesMasterId r:id="rId39"/>
  </p:notesMasterIdLst>
  <p:sldIdLst>
    <p:sldId id="256" r:id="rId2"/>
    <p:sldId id="537" r:id="rId3"/>
    <p:sldId id="260" r:id="rId4"/>
    <p:sldId id="261" r:id="rId5"/>
    <p:sldId id="284" r:id="rId6"/>
    <p:sldId id="539" r:id="rId7"/>
    <p:sldId id="390" r:id="rId8"/>
    <p:sldId id="524" r:id="rId9"/>
    <p:sldId id="538" r:id="rId10"/>
    <p:sldId id="525" r:id="rId11"/>
    <p:sldId id="264" r:id="rId12"/>
    <p:sldId id="527" r:id="rId13"/>
    <p:sldId id="556" r:id="rId14"/>
    <p:sldId id="580" r:id="rId15"/>
    <p:sldId id="534" r:id="rId16"/>
    <p:sldId id="559" r:id="rId17"/>
    <p:sldId id="541" r:id="rId18"/>
    <p:sldId id="542" r:id="rId19"/>
    <p:sldId id="568" r:id="rId20"/>
    <p:sldId id="569" r:id="rId21"/>
    <p:sldId id="576" r:id="rId22"/>
    <p:sldId id="577" r:id="rId23"/>
    <p:sldId id="578" r:id="rId24"/>
    <p:sldId id="579" r:id="rId25"/>
    <p:sldId id="574" r:id="rId26"/>
    <p:sldId id="543" r:id="rId27"/>
    <p:sldId id="546" r:id="rId28"/>
    <p:sldId id="557" r:id="rId29"/>
    <p:sldId id="558" r:id="rId30"/>
    <p:sldId id="531" r:id="rId31"/>
    <p:sldId id="532" r:id="rId32"/>
    <p:sldId id="561" r:id="rId33"/>
    <p:sldId id="565" r:id="rId34"/>
    <p:sldId id="562" r:id="rId35"/>
    <p:sldId id="563" r:id="rId36"/>
    <p:sldId id="564" r:id="rId37"/>
    <p:sldId id="529" r:id="rId3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86395"/>
  </p:normalViewPr>
  <p:slideViewPr>
    <p:cSldViewPr snapToGrid="0" snapToObjects="1">
      <p:cViewPr varScale="1">
        <p:scale>
          <a:sx n="99" d="100"/>
          <a:sy n="99" d="100"/>
        </p:scale>
        <p:origin x="1734" y="72"/>
      </p:cViewPr>
      <p:guideLst/>
    </p:cSldViewPr>
  </p:slideViewPr>
  <p:outlineViewPr>
    <p:cViewPr>
      <p:scale>
        <a:sx n="33" d="100"/>
        <a:sy n="33" d="100"/>
      </p:scale>
      <p:origin x="0" y="-158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34B75-0ECA-CD4D-BA10-9DCE03354229}" type="datetimeFigureOut">
              <a:rPr kumimoji="1" lang="ja-JP" altLang="en-US" smtClean="0"/>
              <a:t>2019/12/3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5380E-91A4-AC4E-9C01-BCCD9A495AB9}" type="slidenum">
              <a:rPr kumimoji="1" lang="ja-JP" altLang="en-US" smtClean="0"/>
              <a:t>‹#›</a:t>
            </a:fld>
            <a:endParaRPr kumimoji="1" lang="ja-JP" altLang="en-US"/>
          </a:p>
        </p:txBody>
      </p:sp>
    </p:spTree>
    <p:extLst>
      <p:ext uri="{BB962C8B-B14F-4D97-AF65-F5344CB8AC3E}">
        <p14:creationId xmlns:p14="http://schemas.microsoft.com/office/powerpoint/2010/main" val="30276752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a:t>
            </a:fld>
            <a:endParaRPr kumimoji="1" lang="ja-JP" altLang="en-US"/>
          </a:p>
        </p:txBody>
      </p:sp>
    </p:spTree>
    <p:extLst>
      <p:ext uri="{BB962C8B-B14F-4D97-AF65-F5344CB8AC3E}">
        <p14:creationId xmlns:p14="http://schemas.microsoft.com/office/powerpoint/2010/main" val="249008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12</a:t>
            </a:fld>
            <a:endParaRPr kumimoji="1" lang="ja-JP" altLang="en-US"/>
          </a:p>
        </p:txBody>
      </p:sp>
    </p:spTree>
    <p:extLst>
      <p:ext uri="{BB962C8B-B14F-4D97-AF65-F5344CB8AC3E}">
        <p14:creationId xmlns:p14="http://schemas.microsoft.com/office/powerpoint/2010/main" val="1023545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13</a:t>
            </a:fld>
            <a:endParaRPr kumimoji="1" lang="ja-JP" altLang="en-US"/>
          </a:p>
        </p:txBody>
      </p:sp>
    </p:spTree>
    <p:extLst>
      <p:ext uri="{BB962C8B-B14F-4D97-AF65-F5344CB8AC3E}">
        <p14:creationId xmlns:p14="http://schemas.microsoft.com/office/powerpoint/2010/main" val="1721520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15</a:t>
            </a:fld>
            <a:endParaRPr kumimoji="1" lang="ja-JP" altLang="en-US"/>
          </a:p>
        </p:txBody>
      </p:sp>
    </p:spTree>
    <p:extLst>
      <p:ext uri="{BB962C8B-B14F-4D97-AF65-F5344CB8AC3E}">
        <p14:creationId xmlns:p14="http://schemas.microsoft.com/office/powerpoint/2010/main" val="74879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17</a:t>
            </a:fld>
            <a:endParaRPr kumimoji="1" lang="ja-JP" altLang="en-US"/>
          </a:p>
        </p:txBody>
      </p:sp>
    </p:spTree>
    <p:extLst>
      <p:ext uri="{BB962C8B-B14F-4D97-AF65-F5344CB8AC3E}">
        <p14:creationId xmlns:p14="http://schemas.microsoft.com/office/powerpoint/2010/main" val="345423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18</a:t>
            </a:fld>
            <a:endParaRPr kumimoji="1" lang="ja-JP" altLang="en-US"/>
          </a:p>
        </p:txBody>
      </p:sp>
    </p:spTree>
    <p:extLst>
      <p:ext uri="{BB962C8B-B14F-4D97-AF65-F5344CB8AC3E}">
        <p14:creationId xmlns:p14="http://schemas.microsoft.com/office/powerpoint/2010/main" val="2658242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26</a:t>
            </a:fld>
            <a:endParaRPr kumimoji="1" lang="ja-JP" altLang="en-US"/>
          </a:p>
        </p:txBody>
      </p:sp>
    </p:spTree>
    <p:extLst>
      <p:ext uri="{BB962C8B-B14F-4D97-AF65-F5344CB8AC3E}">
        <p14:creationId xmlns:p14="http://schemas.microsoft.com/office/powerpoint/2010/main" val="402135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スクリーンショットを更新</a:t>
            </a:r>
            <a:endParaRPr kumimoji="1" lang="ja-JP" altLang="en-US" dirty="0"/>
          </a:p>
        </p:txBody>
      </p:sp>
      <p:sp>
        <p:nvSpPr>
          <p:cNvPr id="4" name="スライド番号プレースホルダー 3"/>
          <p:cNvSpPr>
            <a:spLocks noGrp="1"/>
          </p:cNvSpPr>
          <p:nvPr>
            <p:ph type="sldNum" sz="quarter" idx="5"/>
          </p:nvPr>
        </p:nvSpPr>
        <p:spPr/>
        <p:txBody>
          <a:bodyPr/>
          <a:lstStyle/>
          <a:p>
            <a:fld id="{0C585755-5A6D-4223-BD17-BFC0B7FF5A7C}" type="slidenum">
              <a:rPr kumimoji="1" lang="ja-JP" altLang="en-US" smtClean="0"/>
              <a:t>27</a:t>
            </a:fld>
            <a:endParaRPr kumimoji="1" lang="ja-JP" altLang="en-US"/>
          </a:p>
        </p:txBody>
      </p:sp>
    </p:spTree>
    <p:extLst>
      <p:ext uri="{BB962C8B-B14F-4D97-AF65-F5344CB8AC3E}">
        <p14:creationId xmlns:p14="http://schemas.microsoft.com/office/powerpoint/2010/main" val="334609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28</a:t>
            </a:fld>
            <a:endParaRPr kumimoji="1" lang="ja-JP" altLang="en-US"/>
          </a:p>
        </p:txBody>
      </p:sp>
    </p:spTree>
    <p:extLst>
      <p:ext uri="{BB962C8B-B14F-4D97-AF65-F5344CB8AC3E}">
        <p14:creationId xmlns:p14="http://schemas.microsoft.com/office/powerpoint/2010/main" val="329069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29</a:t>
            </a:fld>
            <a:endParaRPr kumimoji="1" lang="ja-JP" altLang="en-US"/>
          </a:p>
        </p:txBody>
      </p:sp>
    </p:spTree>
    <p:extLst>
      <p:ext uri="{BB962C8B-B14F-4D97-AF65-F5344CB8AC3E}">
        <p14:creationId xmlns:p14="http://schemas.microsoft.com/office/powerpoint/2010/main" val="3300840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30</a:t>
            </a:fld>
            <a:endParaRPr kumimoji="1" lang="ja-JP" altLang="en-US"/>
          </a:p>
        </p:txBody>
      </p:sp>
    </p:spTree>
    <p:extLst>
      <p:ext uri="{BB962C8B-B14F-4D97-AF65-F5344CB8AC3E}">
        <p14:creationId xmlns:p14="http://schemas.microsoft.com/office/powerpoint/2010/main" val="286926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a:t>
            </a:fld>
            <a:endParaRPr kumimoji="1" lang="ja-JP" altLang="en-US"/>
          </a:p>
        </p:txBody>
      </p:sp>
    </p:spTree>
    <p:extLst>
      <p:ext uri="{BB962C8B-B14F-4D97-AF65-F5344CB8AC3E}">
        <p14:creationId xmlns:p14="http://schemas.microsoft.com/office/powerpoint/2010/main" val="3117020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31</a:t>
            </a:fld>
            <a:endParaRPr kumimoji="1" lang="ja-JP" altLang="en-US"/>
          </a:p>
        </p:txBody>
      </p:sp>
    </p:spTree>
    <p:extLst>
      <p:ext uri="{BB962C8B-B14F-4D97-AF65-F5344CB8AC3E}">
        <p14:creationId xmlns:p14="http://schemas.microsoft.com/office/powerpoint/2010/main" val="3250895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32</a:t>
            </a:fld>
            <a:endParaRPr kumimoji="1" lang="ja-JP" altLang="en-US"/>
          </a:p>
        </p:txBody>
      </p:sp>
    </p:spTree>
    <p:extLst>
      <p:ext uri="{BB962C8B-B14F-4D97-AF65-F5344CB8AC3E}">
        <p14:creationId xmlns:p14="http://schemas.microsoft.com/office/powerpoint/2010/main" val="4260103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34</a:t>
            </a:fld>
            <a:endParaRPr kumimoji="1" lang="ja-JP" altLang="en-US"/>
          </a:p>
        </p:txBody>
      </p:sp>
    </p:spTree>
    <p:extLst>
      <p:ext uri="{BB962C8B-B14F-4D97-AF65-F5344CB8AC3E}">
        <p14:creationId xmlns:p14="http://schemas.microsoft.com/office/powerpoint/2010/main" val="121654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37</a:t>
            </a:fld>
            <a:endParaRPr kumimoji="1" lang="ja-JP" altLang="en-US"/>
          </a:p>
        </p:txBody>
      </p:sp>
    </p:spTree>
    <p:extLst>
      <p:ext uri="{BB962C8B-B14F-4D97-AF65-F5344CB8AC3E}">
        <p14:creationId xmlns:p14="http://schemas.microsoft.com/office/powerpoint/2010/main" val="359025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4</a:t>
            </a:fld>
            <a:endParaRPr kumimoji="1" lang="ja-JP" altLang="en-US"/>
          </a:p>
        </p:txBody>
      </p:sp>
    </p:spTree>
    <p:extLst>
      <p:ext uri="{BB962C8B-B14F-4D97-AF65-F5344CB8AC3E}">
        <p14:creationId xmlns:p14="http://schemas.microsoft.com/office/powerpoint/2010/main" val="399554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生産設備機器・オートメーション機器に</a:t>
            </a:r>
            <a:r>
              <a:rPr lang="en-US" altLang="ja-JP" dirty="0"/>
              <a:t>Web</a:t>
            </a:r>
            <a:r>
              <a:rPr lang="ja-JP" altLang="en-US" dirty="0"/>
              <a:t>クライアントを搭載しましょう。</a:t>
            </a:r>
          </a:p>
          <a:p>
            <a:r>
              <a:rPr lang="ja-JP" altLang="en-US" dirty="0"/>
              <a:t>古いクライアントサーバモデルから、</a:t>
            </a:r>
            <a:r>
              <a:rPr lang="en-US" altLang="ja-JP" dirty="0"/>
              <a:t>Web</a:t>
            </a:r>
            <a:r>
              <a:rPr lang="ja-JP" altLang="en-US" dirty="0"/>
              <a:t>ベースに移りましょうよ。</a:t>
            </a:r>
          </a:p>
          <a:p>
            <a:endParaRPr lang="ja-JP" altLang="en-US" dirty="0"/>
          </a:p>
          <a:p>
            <a:r>
              <a:rPr lang="ja-JP" altLang="en-US" dirty="0"/>
              <a:t>リアルタイムの制御の世界をクラウドに載せましょうと言っているわけではない。</a:t>
            </a:r>
          </a:p>
          <a:p>
            <a:r>
              <a:rPr lang="ja-JP" altLang="en-US" dirty="0"/>
              <a:t>コントローラ間通信をインターネットにしましょうと言っているわけでもない。</a:t>
            </a:r>
          </a:p>
          <a:p>
            <a:endParaRPr lang="ja-JP" altLang="en-US" dirty="0"/>
          </a:p>
          <a:p>
            <a:r>
              <a:rPr lang="ja-JP" altLang="en-US" dirty="0"/>
              <a:t>いわゆる</a:t>
            </a:r>
            <a:r>
              <a:rPr lang="en-US" altLang="ja-JP" dirty="0"/>
              <a:t>PLC</a:t>
            </a:r>
            <a:r>
              <a:rPr lang="ja-JP" altLang="en-US" dirty="0"/>
              <a:t>で上位通信系と言う部分の管理系の情報インターフェイスを</a:t>
            </a:r>
            <a:r>
              <a:rPr lang="en-US" altLang="ja-JP" dirty="0"/>
              <a:t>Web</a:t>
            </a:r>
            <a:r>
              <a:rPr lang="ja-JP" altLang="en-US" dirty="0"/>
              <a:t>化しようと</a:t>
            </a:r>
          </a:p>
          <a:p>
            <a:r>
              <a:rPr lang="ja-JP" altLang="en-US" dirty="0"/>
              <a:t>言っているだけなんですがね。</a:t>
            </a:r>
          </a:p>
        </p:txBody>
      </p:sp>
      <p:sp>
        <p:nvSpPr>
          <p:cNvPr id="4" name="スライド番号プレースホルダー 3"/>
          <p:cNvSpPr>
            <a:spLocks noGrp="1"/>
          </p:cNvSpPr>
          <p:nvPr>
            <p:ph type="sldNum" idx="10"/>
          </p:nvPr>
        </p:nvSpPr>
        <p:spPr/>
        <p:txBody>
          <a:bodyPr/>
          <a:lstStyle/>
          <a:p>
            <a:pPr>
              <a:defRPr/>
            </a:pPr>
            <a:fld id="{189B35A6-F6B4-4F03-A1DA-41E60E00B504}" type="slidenum">
              <a:rPr lang="en-US" smtClean="0"/>
              <a:pPr>
                <a:defRPr/>
              </a:pPr>
              <a:t>5</a:t>
            </a:fld>
            <a:endParaRPr lang="en-US"/>
          </a:p>
        </p:txBody>
      </p:sp>
    </p:spTree>
    <p:extLst>
      <p:ext uri="{BB962C8B-B14F-4D97-AF65-F5344CB8AC3E}">
        <p14:creationId xmlns:p14="http://schemas.microsoft.com/office/powerpoint/2010/main" val="161162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7</a:t>
            </a:fld>
            <a:endParaRPr kumimoji="1" lang="ja-JP" altLang="en-US"/>
          </a:p>
        </p:txBody>
      </p:sp>
    </p:spTree>
    <p:extLst>
      <p:ext uri="{BB962C8B-B14F-4D97-AF65-F5344CB8AC3E}">
        <p14:creationId xmlns:p14="http://schemas.microsoft.com/office/powerpoint/2010/main" val="369488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Node-RED</a:t>
            </a:r>
            <a:r>
              <a:rPr kumimoji="1" lang="ja-JP" altLang="en-US"/>
              <a:t>のスクリーンショットを更新</a:t>
            </a:r>
            <a:endParaRPr kumimoji="1" lang="ja-JP" altLang="en-US" dirty="0"/>
          </a:p>
        </p:txBody>
      </p:sp>
      <p:sp>
        <p:nvSpPr>
          <p:cNvPr id="4" name="スライド番号プレースホルダー 3"/>
          <p:cNvSpPr>
            <a:spLocks noGrp="1"/>
          </p:cNvSpPr>
          <p:nvPr>
            <p:ph type="sldNum" sz="quarter" idx="5"/>
          </p:nvPr>
        </p:nvSpPr>
        <p:spPr/>
        <p:txBody>
          <a:bodyPr/>
          <a:lstStyle/>
          <a:p>
            <a:fld id="{0C585755-5A6D-4223-BD17-BFC0B7FF5A7C}" type="slidenum">
              <a:rPr kumimoji="1" lang="ja-JP" altLang="en-US" smtClean="0"/>
              <a:t>8</a:t>
            </a:fld>
            <a:endParaRPr kumimoji="1" lang="ja-JP" altLang="en-US"/>
          </a:p>
        </p:txBody>
      </p:sp>
    </p:spTree>
    <p:extLst>
      <p:ext uri="{BB962C8B-B14F-4D97-AF65-F5344CB8AC3E}">
        <p14:creationId xmlns:p14="http://schemas.microsoft.com/office/powerpoint/2010/main" val="180202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9</a:t>
            </a:fld>
            <a:endParaRPr kumimoji="1" lang="ja-JP" altLang="en-US"/>
          </a:p>
        </p:txBody>
      </p:sp>
    </p:spTree>
    <p:extLst>
      <p:ext uri="{BB962C8B-B14F-4D97-AF65-F5344CB8AC3E}">
        <p14:creationId xmlns:p14="http://schemas.microsoft.com/office/powerpoint/2010/main" val="380558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スクリーンショットを更新</a:t>
            </a:r>
            <a:endParaRPr kumimoji="1" lang="ja-JP" altLang="en-US" dirty="0"/>
          </a:p>
        </p:txBody>
      </p:sp>
      <p:sp>
        <p:nvSpPr>
          <p:cNvPr id="4" name="スライド番号プレースホルダー 3"/>
          <p:cNvSpPr>
            <a:spLocks noGrp="1"/>
          </p:cNvSpPr>
          <p:nvPr>
            <p:ph type="sldNum" sz="quarter" idx="5"/>
          </p:nvPr>
        </p:nvSpPr>
        <p:spPr/>
        <p:txBody>
          <a:bodyPr/>
          <a:lstStyle/>
          <a:p>
            <a:fld id="{0C585755-5A6D-4223-BD17-BFC0B7FF5A7C}" type="slidenum">
              <a:rPr kumimoji="1" lang="ja-JP" altLang="en-US" smtClean="0"/>
              <a:t>10</a:t>
            </a:fld>
            <a:endParaRPr kumimoji="1" lang="ja-JP" altLang="en-US"/>
          </a:p>
        </p:txBody>
      </p:sp>
    </p:spTree>
    <p:extLst>
      <p:ext uri="{BB962C8B-B14F-4D97-AF65-F5344CB8AC3E}">
        <p14:creationId xmlns:p14="http://schemas.microsoft.com/office/powerpoint/2010/main" val="150923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3F5380E-91A4-AC4E-9C01-BCCD9A495AB9}" type="slidenum">
              <a:rPr kumimoji="1" lang="ja-JP" altLang="en-US" smtClean="0"/>
              <a:t>11</a:t>
            </a:fld>
            <a:endParaRPr kumimoji="1" lang="ja-JP" altLang="en-US"/>
          </a:p>
        </p:txBody>
      </p:sp>
    </p:spTree>
    <p:extLst>
      <p:ext uri="{BB962C8B-B14F-4D97-AF65-F5344CB8AC3E}">
        <p14:creationId xmlns:p14="http://schemas.microsoft.com/office/powerpoint/2010/main" val="2701951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10" name="図 4" descr="ベクトル グラフィックス が含まれている画像&#10;&#10;自動的に生成された説明">
            <a:extLst>
              <a:ext uri="{FF2B5EF4-FFF2-40B4-BE49-F238E27FC236}">
                <a16:creationId xmlns:a16="http://schemas.microsoft.com/office/drawing/2014/main" id="{38D00E61-3A90-A94A-9C45-FB3BCEEE17B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584366" y="3078483"/>
            <a:ext cx="3985252" cy="344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6721DC0-0451-0441-B3C0-DE76A93EB7B5}"/>
              </a:ext>
            </a:extLst>
          </p:cNvPr>
          <p:cNvSpPr>
            <a:spLocks noChangeArrowheads="1"/>
          </p:cNvSpPr>
          <p:nvPr/>
        </p:nvSpPr>
        <p:spPr bwMode="auto">
          <a:xfrm>
            <a:off x="0" y="0"/>
            <a:ext cx="9144000" cy="2420938"/>
          </a:xfrm>
          <a:prstGeom prst="rect">
            <a:avLst/>
          </a:prstGeom>
          <a:solidFill>
            <a:schemeClr val="tx2">
              <a:lumMod val="50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GB" altLang="ja-JP" dirty="0">
              <a:ea typeface="ＭＳ Ｐゴシック" panose="020B0600070205080204" pitchFamily="34" charset="-128"/>
            </a:endParaRPr>
          </a:p>
        </p:txBody>
      </p:sp>
      <p:sp>
        <p:nvSpPr>
          <p:cNvPr id="5" name="Rectangle 4">
            <a:extLst>
              <a:ext uri="{FF2B5EF4-FFF2-40B4-BE49-F238E27FC236}">
                <a16:creationId xmlns:a16="http://schemas.microsoft.com/office/drawing/2014/main" id="{6F558224-076B-7042-9683-7781A1BC483C}"/>
              </a:ext>
            </a:extLst>
          </p:cNvPr>
          <p:cNvSpPr>
            <a:spLocks noChangeArrowheads="1"/>
          </p:cNvSpPr>
          <p:nvPr/>
        </p:nvSpPr>
        <p:spPr bwMode="auto">
          <a:xfrm>
            <a:off x="0" y="6605588"/>
            <a:ext cx="9139238" cy="277812"/>
          </a:xfrm>
          <a:prstGeom prst="rect">
            <a:avLst/>
          </a:prstGeom>
          <a:solidFill>
            <a:schemeClr val="tx1">
              <a:lumMod val="50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ja-JP">
              <a:ea typeface="ＭＳ Ｐゴシック" panose="020B0600070205080204" pitchFamily="34" charset="-128"/>
            </a:endParaRPr>
          </a:p>
        </p:txBody>
      </p:sp>
      <p:sp>
        <p:nvSpPr>
          <p:cNvPr id="6" name="Rectangle 5">
            <a:extLst>
              <a:ext uri="{FF2B5EF4-FFF2-40B4-BE49-F238E27FC236}">
                <a16:creationId xmlns:a16="http://schemas.microsoft.com/office/drawing/2014/main" id="{5D53BCBB-F741-C448-B3FF-AD81CA998796}"/>
              </a:ext>
            </a:extLst>
          </p:cNvPr>
          <p:cNvSpPr>
            <a:spLocks noChangeArrowheads="1"/>
          </p:cNvSpPr>
          <p:nvPr/>
        </p:nvSpPr>
        <p:spPr bwMode="auto">
          <a:xfrm>
            <a:off x="-3175" y="2420938"/>
            <a:ext cx="9147175" cy="215900"/>
          </a:xfrm>
          <a:prstGeom prst="rect">
            <a:avLst/>
          </a:prstGeom>
          <a:solidFill>
            <a:schemeClr val="tx1">
              <a:lumMod val="50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ja-JP">
              <a:ea typeface="ＭＳ Ｐゴシック" panose="020B0600070205080204" pitchFamily="34" charset="-128"/>
            </a:endParaRPr>
          </a:p>
        </p:txBody>
      </p:sp>
      <p:sp>
        <p:nvSpPr>
          <p:cNvPr id="4102" name="Rectangle 6"/>
          <p:cNvSpPr>
            <a:spLocks noGrp="1" noChangeArrowheads="1"/>
          </p:cNvSpPr>
          <p:nvPr>
            <p:ph type="ctrTitle"/>
          </p:nvPr>
        </p:nvSpPr>
        <p:spPr>
          <a:xfrm>
            <a:off x="468313" y="296863"/>
            <a:ext cx="7989887" cy="1655762"/>
          </a:xfrm>
        </p:spPr>
        <p:txBody>
          <a:bodyPr/>
          <a:lstStyle>
            <a:lvl1pPr algn="ctr">
              <a:defRPr>
                <a:solidFill>
                  <a:schemeClr val="tx2"/>
                </a:solidFill>
              </a:defRPr>
            </a:lvl1pPr>
          </a:lstStyle>
          <a:p>
            <a:pPr lvl="0"/>
            <a:r>
              <a:rPr lang="ja-JP" altLang="en-US" noProof="0"/>
              <a:t>マスター タイトルの書式設定</a:t>
            </a:r>
            <a:endParaRPr lang="en-US" noProof="0" dirty="0"/>
          </a:p>
        </p:txBody>
      </p:sp>
      <p:sp>
        <p:nvSpPr>
          <p:cNvPr id="4103" name="Rectangle 7"/>
          <p:cNvSpPr>
            <a:spLocks noGrp="1" noChangeArrowheads="1"/>
          </p:cNvSpPr>
          <p:nvPr>
            <p:ph type="subTitle" idx="1"/>
          </p:nvPr>
        </p:nvSpPr>
        <p:spPr>
          <a:xfrm>
            <a:off x="717575" y="3917844"/>
            <a:ext cx="7704087" cy="1752600"/>
          </a:xfrm>
        </p:spPr>
        <p:txBody>
          <a:bodyPr/>
          <a:lstStyle>
            <a:lvl1pPr marL="0" indent="0" algn="ctr">
              <a:buFontTx/>
              <a:buNone/>
              <a:defRPr>
                <a:solidFill>
                  <a:schemeClr val="tx1"/>
                </a:solidFill>
              </a:defRPr>
            </a:lvl1pPr>
          </a:lstStyle>
          <a:p>
            <a:pPr lvl="0"/>
            <a:r>
              <a:rPr lang="ja-JP" altLang="en-US" noProof="0"/>
              <a:t>マスター サブタイトルの書式設定</a:t>
            </a:r>
            <a:endParaRPr lang="en-US" noProof="0"/>
          </a:p>
        </p:txBody>
      </p:sp>
      <p:sp>
        <p:nvSpPr>
          <p:cNvPr id="7" name="Rectangle 11">
            <a:extLst>
              <a:ext uri="{FF2B5EF4-FFF2-40B4-BE49-F238E27FC236}">
                <a16:creationId xmlns:a16="http://schemas.microsoft.com/office/drawing/2014/main" id="{02ED89E3-BF0A-454D-9127-EB0FD84C3D7A}"/>
              </a:ext>
            </a:extLst>
          </p:cNvPr>
          <p:cNvSpPr>
            <a:spLocks noGrp="1" noChangeArrowheads="1"/>
          </p:cNvSpPr>
          <p:nvPr>
            <p:ph type="dt" sz="half" idx="10"/>
          </p:nvPr>
        </p:nvSpPr>
        <p:spPr>
          <a:xfrm>
            <a:off x="457200" y="6605588"/>
            <a:ext cx="2133600" cy="279400"/>
          </a:xfrm>
        </p:spPr>
        <p:txBody>
          <a:bodyPr/>
          <a:lstStyle>
            <a:lvl1pPr>
              <a:defRPr>
                <a:solidFill>
                  <a:schemeClr val="tx1"/>
                </a:solidFill>
              </a:defRPr>
            </a:lvl1pPr>
          </a:lstStyle>
          <a:p>
            <a:r>
              <a:rPr kumimoji="1" lang="en-US" altLang="ja-JP"/>
              <a:t>2019/10/04</a:t>
            </a:r>
            <a:endParaRPr kumimoji="1" lang="ja-JP" altLang="en-US"/>
          </a:p>
        </p:txBody>
      </p:sp>
      <p:sp>
        <p:nvSpPr>
          <p:cNvPr id="8" name="Rectangle 12">
            <a:extLst>
              <a:ext uri="{FF2B5EF4-FFF2-40B4-BE49-F238E27FC236}">
                <a16:creationId xmlns:a16="http://schemas.microsoft.com/office/drawing/2014/main" id="{267B4E78-E40A-5046-96C4-89899377A712}"/>
              </a:ext>
            </a:extLst>
          </p:cNvPr>
          <p:cNvSpPr>
            <a:spLocks noGrp="1" noChangeArrowheads="1"/>
          </p:cNvSpPr>
          <p:nvPr>
            <p:ph type="ftr" sz="quarter" idx="11"/>
          </p:nvPr>
        </p:nvSpPr>
        <p:spPr>
          <a:xfrm>
            <a:off x="3124200" y="6605588"/>
            <a:ext cx="2895600" cy="279400"/>
          </a:xfrm>
        </p:spPr>
        <p:txBody>
          <a:bodyPr/>
          <a:lstStyle>
            <a:lvl1pPr>
              <a:defRPr>
                <a:solidFill>
                  <a:schemeClr val="tx1"/>
                </a:solidFill>
              </a:defRPr>
            </a:lvl1pPr>
          </a:lstStyle>
          <a:p>
            <a:r>
              <a:rPr kumimoji="1" lang="en-US" altLang="ja-JP"/>
              <a:t>ia-cloud </a:t>
            </a:r>
            <a:r>
              <a:rPr kumimoji="1" lang="ja-JP" altLang="en-US"/>
              <a:t>プロジェクト</a:t>
            </a:r>
          </a:p>
        </p:txBody>
      </p:sp>
      <p:sp>
        <p:nvSpPr>
          <p:cNvPr id="9" name="Rectangle 13">
            <a:extLst>
              <a:ext uri="{FF2B5EF4-FFF2-40B4-BE49-F238E27FC236}">
                <a16:creationId xmlns:a16="http://schemas.microsoft.com/office/drawing/2014/main" id="{FD73A598-6DF5-6E44-BE79-271E9DDB444F}"/>
              </a:ext>
            </a:extLst>
          </p:cNvPr>
          <p:cNvSpPr>
            <a:spLocks noGrp="1" noChangeArrowheads="1"/>
          </p:cNvSpPr>
          <p:nvPr>
            <p:ph type="sldNum" sz="quarter" idx="12"/>
          </p:nvPr>
        </p:nvSpPr>
        <p:spPr>
          <a:xfrm>
            <a:off x="6553200" y="6605588"/>
            <a:ext cx="2133600" cy="279400"/>
          </a:xfrm>
        </p:spPr>
        <p:txBody>
          <a:bodyPr/>
          <a:lstStyle>
            <a:lvl1pPr>
              <a:defRPr>
                <a:solidFill>
                  <a:schemeClr val="tx1"/>
                </a:solidFill>
              </a:defRPr>
            </a:lvl1pPr>
          </a:lstStyle>
          <a:p>
            <a:fld id="{78E8CB0D-5CF3-D74D-8043-C1424D1EE8AC}" type="slidenum">
              <a:rPr kumimoji="1" lang="ja-JP" altLang="en-US" smtClean="0"/>
              <a:pPr/>
              <a:t>‹#›</a:t>
            </a:fld>
            <a:endParaRPr kumimoji="1" lang="ja-JP" altLang="en-US"/>
          </a:p>
        </p:txBody>
      </p:sp>
      <p:pic>
        <p:nvPicPr>
          <p:cNvPr id="11" name="図 10">
            <a:extLst>
              <a:ext uri="{FF2B5EF4-FFF2-40B4-BE49-F238E27FC236}">
                <a16:creationId xmlns:a16="http://schemas.microsoft.com/office/drawing/2014/main" id="{12AE1C76-83A8-1F48-8F16-ECC0986CF066}"/>
              </a:ext>
            </a:extLst>
          </p:cNvPr>
          <p:cNvPicPr>
            <a:picLocks noChangeAspect="1"/>
          </p:cNvPicPr>
          <p:nvPr userDrawn="1"/>
        </p:nvPicPr>
        <p:blipFill>
          <a:blip r:embed="rId3">
            <a:alphaModFix amt="42000"/>
          </a:blip>
          <a:stretch>
            <a:fillRect/>
          </a:stretch>
        </p:blipFill>
        <p:spPr>
          <a:xfrm>
            <a:off x="5181601" y="3078483"/>
            <a:ext cx="3276600" cy="3276600"/>
          </a:xfrm>
          <a:prstGeom prst="rect">
            <a:avLst/>
          </a:prstGeom>
        </p:spPr>
      </p:pic>
    </p:spTree>
    <p:extLst>
      <p:ext uri="{BB962C8B-B14F-4D97-AF65-F5344CB8AC3E}">
        <p14:creationId xmlns:p14="http://schemas.microsoft.com/office/powerpoint/2010/main" val="4045720338"/>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Rectangle 4">
            <a:extLst>
              <a:ext uri="{FF2B5EF4-FFF2-40B4-BE49-F238E27FC236}">
                <a16:creationId xmlns:a16="http://schemas.microsoft.com/office/drawing/2014/main" id="{64C31E3B-1CEA-0D46-85A8-7D0E80440A38}"/>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5" name="Rectangle 5">
            <a:extLst>
              <a:ext uri="{FF2B5EF4-FFF2-40B4-BE49-F238E27FC236}">
                <a16:creationId xmlns:a16="http://schemas.microsoft.com/office/drawing/2014/main" id="{6B0485D0-09B8-BD49-BDB3-4A834F10E7C0}"/>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6" name="Rectangle 6">
            <a:extLst>
              <a:ext uri="{FF2B5EF4-FFF2-40B4-BE49-F238E27FC236}">
                <a16:creationId xmlns:a16="http://schemas.microsoft.com/office/drawing/2014/main" id="{223B29F6-82E7-5141-A3A3-E16CC9167A5F}"/>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753214852"/>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5" y="260350"/>
            <a:ext cx="2071688" cy="5832475"/>
          </a:xfrm>
        </p:spPr>
        <p:txBody>
          <a:bodyPr vert="eaVert"/>
          <a:lstStyle/>
          <a:p>
            <a:r>
              <a:rPr lang="ja-JP" altLang="en-US"/>
              <a:t>マスター タイトルの書式設定</a:t>
            </a:r>
            <a:endParaRPr lang="en-GB"/>
          </a:p>
        </p:txBody>
      </p:sp>
      <p:sp>
        <p:nvSpPr>
          <p:cNvPr id="3" name="Vertical Text Placeholder 2"/>
          <p:cNvSpPr>
            <a:spLocks noGrp="1"/>
          </p:cNvSpPr>
          <p:nvPr>
            <p:ph type="body" orient="vert" idx="1"/>
          </p:nvPr>
        </p:nvSpPr>
        <p:spPr>
          <a:xfrm>
            <a:off x="457200" y="260350"/>
            <a:ext cx="6067425" cy="5832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Rectangle 4">
            <a:extLst>
              <a:ext uri="{FF2B5EF4-FFF2-40B4-BE49-F238E27FC236}">
                <a16:creationId xmlns:a16="http://schemas.microsoft.com/office/drawing/2014/main" id="{A1EC4D4F-230D-AB45-885D-9B80B9758EFD}"/>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5" name="Rectangle 5">
            <a:extLst>
              <a:ext uri="{FF2B5EF4-FFF2-40B4-BE49-F238E27FC236}">
                <a16:creationId xmlns:a16="http://schemas.microsoft.com/office/drawing/2014/main" id="{BB2A7248-D6A3-974E-ADA6-C900328AB85B}"/>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6" name="Rectangle 6">
            <a:extLst>
              <a:ext uri="{FF2B5EF4-FFF2-40B4-BE49-F238E27FC236}">
                <a16:creationId xmlns:a16="http://schemas.microsoft.com/office/drawing/2014/main" id="{B90FC410-EE6F-F446-891E-16BFFA2B6378}"/>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3956513127"/>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able Placeholder 2"/>
          <p:cNvSpPr>
            <a:spLocks noGrp="1"/>
          </p:cNvSpPr>
          <p:nvPr>
            <p:ph type="tbl" idx="1"/>
          </p:nvPr>
        </p:nvSpPr>
        <p:spPr>
          <a:xfrm>
            <a:off x="457200" y="1600200"/>
            <a:ext cx="8229600" cy="4525963"/>
          </a:xfrm>
        </p:spPr>
        <p:txBody>
          <a:bodyPr/>
          <a:lstStyle/>
          <a:p>
            <a:pPr lvl="0"/>
            <a:r>
              <a:rPr lang="ja-JP" altLang="en-US" noProof="0"/>
              <a:t>表を追加</a:t>
            </a:r>
            <a:endParaRPr lang="en-GB" noProof="0"/>
          </a:p>
        </p:txBody>
      </p:sp>
      <p:sp>
        <p:nvSpPr>
          <p:cNvPr id="4" name="Date Placeholder 3">
            <a:extLst>
              <a:ext uri="{FF2B5EF4-FFF2-40B4-BE49-F238E27FC236}">
                <a16:creationId xmlns:a16="http://schemas.microsoft.com/office/drawing/2014/main" id="{989ECFC7-1611-014D-8590-8902AE04C2EF}"/>
              </a:ext>
            </a:extLst>
          </p:cNvPr>
          <p:cNvSpPr>
            <a:spLocks noGrp="1"/>
          </p:cNvSpPr>
          <p:nvPr>
            <p:ph type="dt" sz="half" idx="10"/>
          </p:nvPr>
        </p:nvSpPr>
        <p:spPr>
          <a:xfrm>
            <a:off x="457200" y="6245225"/>
            <a:ext cx="2133600" cy="476250"/>
          </a:xfrm>
        </p:spPr>
        <p:txBody>
          <a:bodyPr/>
          <a:lstStyle>
            <a:lvl1pPr>
              <a:defRPr/>
            </a:lvl1pPr>
          </a:lstStyle>
          <a:p>
            <a:r>
              <a:rPr kumimoji="1" lang="en-US" altLang="ja-JP"/>
              <a:t>2019/10/04</a:t>
            </a:r>
            <a:endParaRPr kumimoji="1" lang="ja-JP" altLang="en-US"/>
          </a:p>
        </p:txBody>
      </p:sp>
      <p:sp>
        <p:nvSpPr>
          <p:cNvPr id="5" name="Footer Placeholder 4">
            <a:extLst>
              <a:ext uri="{FF2B5EF4-FFF2-40B4-BE49-F238E27FC236}">
                <a16:creationId xmlns:a16="http://schemas.microsoft.com/office/drawing/2014/main" id="{53F5B36D-017E-2F46-B297-9F09827BF696}"/>
              </a:ext>
            </a:extLst>
          </p:cNvPr>
          <p:cNvSpPr>
            <a:spLocks noGrp="1"/>
          </p:cNvSpPr>
          <p:nvPr>
            <p:ph type="ftr" sz="quarter" idx="11"/>
          </p:nvPr>
        </p:nvSpPr>
        <p:spPr>
          <a:xfrm>
            <a:off x="3124200" y="6245225"/>
            <a:ext cx="2895600" cy="476250"/>
          </a:xfrm>
        </p:spPr>
        <p:txBody>
          <a:bodyPr/>
          <a:lstStyle>
            <a:lvl1pPr>
              <a:defRPr/>
            </a:lvl1pPr>
          </a:lstStyle>
          <a:p>
            <a:r>
              <a:rPr kumimoji="1" lang="en-US" altLang="ja-JP"/>
              <a:t>ia-cloud </a:t>
            </a:r>
            <a:r>
              <a:rPr kumimoji="1" lang="ja-JP" altLang="en-US"/>
              <a:t>プロジェクト</a:t>
            </a:r>
          </a:p>
        </p:txBody>
      </p:sp>
      <p:sp>
        <p:nvSpPr>
          <p:cNvPr id="6" name="Slide Number Placeholder 5">
            <a:extLst>
              <a:ext uri="{FF2B5EF4-FFF2-40B4-BE49-F238E27FC236}">
                <a16:creationId xmlns:a16="http://schemas.microsoft.com/office/drawing/2014/main" id="{809830B8-4C26-9449-9384-055121680993}"/>
              </a:ext>
            </a:extLst>
          </p:cNvPr>
          <p:cNvSpPr>
            <a:spLocks noGrp="1"/>
          </p:cNvSpPr>
          <p:nvPr>
            <p:ph type="sldNum" sz="quarter" idx="12"/>
          </p:nvPr>
        </p:nvSpPr>
        <p:spPr>
          <a:xfrm>
            <a:off x="6553200" y="6245225"/>
            <a:ext cx="2133600" cy="476250"/>
          </a:xfrm>
        </p:spPr>
        <p:txBody>
          <a:bodyPr/>
          <a:lstStyle>
            <a:lvl1pPr>
              <a:defRPr/>
            </a:lvl1pPr>
          </a:lstStyle>
          <a:p>
            <a:fld id="{78E8CB0D-5CF3-D74D-8043-C1424D1EE8AC}" type="slidenum">
              <a:rPr kumimoji="1" lang="ja-JP" altLang="en-US" smtClean="0"/>
              <a:pPr/>
              <a:t>‹#›</a:t>
            </a:fld>
            <a:endParaRPr kumimoji="1" lang="ja-JP" altLang="en-US"/>
          </a:p>
        </p:txBody>
      </p:sp>
    </p:spTree>
    <p:extLst>
      <p:ext uri="{BB962C8B-B14F-4D97-AF65-F5344CB8AC3E}">
        <p14:creationId xmlns:p14="http://schemas.microsoft.com/office/powerpoint/2010/main" val="2219438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Date Placeholder 4">
            <a:extLst>
              <a:ext uri="{FF2B5EF4-FFF2-40B4-BE49-F238E27FC236}">
                <a16:creationId xmlns:a16="http://schemas.microsoft.com/office/drawing/2014/main" id="{9263EB9C-0078-1249-AEA5-A197EECEC997}"/>
              </a:ext>
            </a:extLst>
          </p:cNvPr>
          <p:cNvSpPr>
            <a:spLocks noGrp="1"/>
          </p:cNvSpPr>
          <p:nvPr>
            <p:ph type="dt" sz="half" idx="10"/>
          </p:nvPr>
        </p:nvSpPr>
        <p:spPr>
          <a:xfrm>
            <a:off x="457200" y="6245225"/>
            <a:ext cx="2133600" cy="476250"/>
          </a:xfrm>
        </p:spPr>
        <p:txBody>
          <a:bodyPr/>
          <a:lstStyle>
            <a:lvl1pPr>
              <a:defRPr/>
            </a:lvl1pPr>
          </a:lstStyle>
          <a:p>
            <a:r>
              <a:rPr kumimoji="1" lang="en-US" altLang="ja-JP"/>
              <a:t>2019/10/04</a:t>
            </a:r>
            <a:endParaRPr kumimoji="1" lang="ja-JP" altLang="en-US"/>
          </a:p>
        </p:txBody>
      </p:sp>
      <p:sp>
        <p:nvSpPr>
          <p:cNvPr id="6" name="Footer Placeholder 5">
            <a:extLst>
              <a:ext uri="{FF2B5EF4-FFF2-40B4-BE49-F238E27FC236}">
                <a16:creationId xmlns:a16="http://schemas.microsoft.com/office/drawing/2014/main" id="{49BC3F87-9F07-524E-B482-05F742D8B35A}"/>
              </a:ext>
            </a:extLst>
          </p:cNvPr>
          <p:cNvSpPr>
            <a:spLocks noGrp="1"/>
          </p:cNvSpPr>
          <p:nvPr>
            <p:ph type="ftr" sz="quarter" idx="11"/>
          </p:nvPr>
        </p:nvSpPr>
        <p:spPr>
          <a:xfrm>
            <a:off x="3124200" y="6245225"/>
            <a:ext cx="2895600" cy="476250"/>
          </a:xfrm>
        </p:spPr>
        <p:txBody>
          <a:bodyPr/>
          <a:lstStyle>
            <a:lvl1pPr>
              <a:defRPr/>
            </a:lvl1pPr>
          </a:lstStyle>
          <a:p>
            <a:r>
              <a:rPr kumimoji="1" lang="en-US" altLang="ja-JP"/>
              <a:t>ia-cloud </a:t>
            </a:r>
            <a:r>
              <a:rPr kumimoji="1" lang="ja-JP" altLang="en-US"/>
              <a:t>プロジェクト</a:t>
            </a:r>
          </a:p>
        </p:txBody>
      </p:sp>
      <p:sp>
        <p:nvSpPr>
          <p:cNvPr id="7" name="Slide Number Placeholder 6">
            <a:extLst>
              <a:ext uri="{FF2B5EF4-FFF2-40B4-BE49-F238E27FC236}">
                <a16:creationId xmlns:a16="http://schemas.microsoft.com/office/drawing/2014/main" id="{B1735A72-2D29-3E4A-89C2-E94422D04386}"/>
              </a:ext>
            </a:extLst>
          </p:cNvPr>
          <p:cNvSpPr>
            <a:spLocks noGrp="1"/>
          </p:cNvSpPr>
          <p:nvPr>
            <p:ph type="sldNum" sz="quarter" idx="12"/>
          </p:nvPr>
        </p:nvSpPr>
        <p:spPr>
          <a:xfrm>
            <a:off x="6553200" y="6245225"/>
            <a:ext cx="2133600" cy="476250"/>
          </a:xfrm>
        </p:spPr>
        <p:txBody>
          <a:bodyPr/>
          <a:lstStyle>
            <a:lvl1pPr>
              <a:defRPr/>
            </a:lvl1pPr>
          </a:lstStyle>
          <a:p>
            <a:fld id="{78E8CB0D-5CF3-D74D-8043-C1424D1EE8AC}" type="slidenum">
              <a:rPr kumimoji="1" lang="ja-JP" altLang="en-US" smtClean="0"/>
              <a:pPr/>
              <a:t>‹#›</a:t>
            </a:fld>
            <a:endParaRPr kumimoji="1" lang="ja-JP" altLang="en-US"/>
          </a:p>
        </p:txBody>
      </p:sp>
    </p:spTree>
    <p:extLst>
      <p:ext uri="{BB962C8B-B14F-4D97-AF65-F5344CB8AC3E}">
        <p14:creationId xmlns:p14="http://schemas.microsoft.com/office/powerpoint/2010/main" val="2760571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235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dirty="0"/>
          </a:p>
        </p:txBody>
      </p:sp>
      <p:sp>
        <p:nvSpPr>
          <p:cNvPr id="4" name="Rectangle 4">
            <a:extLst>
              <a:ext uri="{FF2B5EF4-FFF2-40B4-BE49-F238E27FC236}">
                <a16:creationId xmlns:a16="http://schemas.microsoft.com/office/drawing/2014/main" id="{9F25BB93-8E42-BC48-A4E9-F08DBDC45AC4}"/>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5" name="Rectangle 5">
            <a:extLst>
              <a:ext uri="{FF2B5EF4-FFF2-40B4-BE49-F238E27FC236}">
                <a16:creationId xmlns:a16="http://schemas.microsoft.com/office/drawing/2014/main" id="{02101E5E-436F-424C-A4B1-5723403AF2DF}"/>
              </a:ext>
            </a:extLst>
          </p:cNvPr>
          <p:cNvSpPr>
            <a:spLocks noGrp="1" noChangeArrowheads="1"/>
          </p:cNvSpPr>
          <p:nvPr>
            <p:ph type="ftr" sz="quarter" idx="11"/>
          </p:nvPr>
        </p:nvSpPr>
        <p:spPr>
          <a:ln/>
        </p:spPr>
        <p:txBody>
          <a:bodyPr/>
          <a:lstStyle>
            <a:lvl1pPr>
              <a:defRPr/>
            </a:lvl1pPr>
          </a:lstStyle>
          <a:p>
            <a:r>
              <a:rPr kumimoji="1" lang="en-US" altLang="ja-JP" dirty="0" err="1"/>
              <a:t>ia</a:t>
            </a:r>
            <a:r>
              <a:rPr kumimoji="1" lang="en-US" altLang="ja-JP" dirty="0"/>
              <a:t>-cloud </a:t>
            </a:r>
            <a:r>
              <a:rPr kumimoji="1" lang="ja-JP" altLang="en-US"/>
              <a:t>プロジェクト</a:t>
            </a:r>
          </a:p>
        </p:txBody>
      </p:sp>
      <p:sp>
        <p:nvSpPr>
          <p:cNvPr id="6" name="Rectangle 6">
            <a:extLst>
              <a:ext uri="{FF2B5EF4-FFF2-40B4-BE49-F238E27FC236}">
                <a16:creationId xmlns:a16="http://schemas.microsoft.com/office/drawing/2014/main" id="{44EED0F6-9D76-E44F-9CC5-27E691A1CAC7}"/>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87313321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4">
            <a:extLst>
              <a:ext uri="{FF2B5EF4-FFF2-40B4-BE49-F238E27FC236}">
                <a16:creationId xmlns:a16="http://schemas.microsoft.com/office/drawing/2014/main" id="{F24F7928-77AC-6F4B-9EE0-0804F548D88A}"/>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5" name="Rectangle 5">
            <a:extLst>
              <a:ext uri="{FF2B5EF4-FFF2-40B4-BE49-F238E27FC236}">
                <a16:creationId xmlns:a16="http://schemas.microsoft.com/office/drawing/2014/main" id="{75CC8C35-E090-D24E-9663-D764263430F4}"/>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6" name="Rectangle 6">
            <a:extLst>
              <a:ext uri="{FF2B5EF4-FFF2-40B4-BE49-F238E27FC236}">
                <a16:creationId xmlns:a16="http://schemas.microsoft.com/office/drawing/2014/main" id="{2767DCBC-CC5D-E246-97B5-61455CEA78F6}"/>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208387911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Content Placeholder 2"/>
          <p:cNvSpPr>
            <a:spLocks noGrp="1"/>
          </p:cNvSpPr>
          <p:nvPr>
            <p:ph sz="half" idx="1"/>
          </p:nvPr>
        </p:nvSpPr>
        <p:spPr>
          <a:xfrm>
            <a:off x="457200" y="1484313"/>
            <a:ext cx="4068763"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78363" y="1484313"/>
            <a:ext cx="407035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Rectangle 4">
            <a:extLst>
              <a:ext uri="{FF2B5EF4-FFF2-40B4-BE49-F238E27FC236}">
                <a16:creationId xmlns:a16="http://schemas.microsoft.com/office/drawing/2014/main" id="{9CB6B045-0C90-6446-8B8F-975723B4FF3D}"/>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6" name="Rectangle 5">
            <a:extLst>
              <a:ext uri="{FF2B5EF4-FFF2-40B4-BE49-F238E27FC236}">
                <a16:creationId xmlns:a16="http://schemas.microsoft.com/office/drawing/2014/main" id="{E14C11E0-9530-8046-80F2-E74571ED49D4}"/>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7" name="Rectangle 6">
            <a:extLst>
              <a:ext uri="{FF2B5EF4-FFF2-40B4-BE49-F238E27FC236}">
                <a16:creationId xmlns:a16="http://schemas.microsoft.com/office/drawing/2014/main" id="{CD44D0DC-DE70-5D43-9773-4447DAE395A4}"/>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1931051950"/>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7" name="Rectangle 4">
            <a:extLst>
              <a:ext uri="{FF2B5EF4-FFF2-40B4-BE49-F238E27FC236}">
                <a16:creationId xmlns:a16="http://schemas.microsoft.com/office/drawing/2014/main" id="{0B931A41-81A6-314F-AC2A-C814A232FFF6}"/>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8" name="Rectangle 5">
            <a:extLst>
              <a:ext uri="{FF2B5EF4-FFF2-40B4-BE49-F238E27FC236}">
                <a16:creationId xmlns:a16="http://schemas.microsoft.com/office/drawing/2014/main" id="{767C14CB-DAC5-D844-8802-6136833D6F08}"/>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9" name="Rectangle 6">
            <a:extLst>
              <a:ext uri="{FF2B5EF4-FFF2-40B4-BE49-F238E27FC236}">
                <a16:creationId xmlns:a16="http://schemas.microsoft.com/office/drawing/2014/main" id="{08D6432E-6E7A-D94A-8B2B-58043246ECA9}"/>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1095786427"/>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Rectangle 4">
            <a:extLst>
              <a:ext uri="{FF2B5EF4-FFF2-40B4-BE49-F238E27FC236}">
                <a16:creationId xmlns:a16="http://schemas.microsoft.com/office/drawing/2014/main" id="{B11889B9-9362-C74D-9B05-7CFE1C5E5C37}"/>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4" name="Rectangle 5">
            <a:extLst>
              <a:ext uri="{FF2B5EF4-FFF2-40B4-BE49-F238E27FC236}">
                <a16:creationId xmlns:a16="http://schemas.microsoft.com/office/drawing/2014/main" id="{042E9C70-B61E-5942-A53F-56E1E8573BB5}"/>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5" name="Rectangle 6">
            <a:extLst>
              <a:ext uri="{FF2B5EF4-FFF2-40B4-BE49-F238E27FC236}">
                <a16:creationId xmlns:a16="http://schemas.microsoft.com/office/drawing/2014/main" id="{B7C44AE7-7D3A-EC4C-9564-14F699CBDC75}"/>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3144679847"/>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AF0CBA5-8C4A-E843-935D-2CEABE0EA8E1}"/>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3" name="Rectangle 5">
            <a:extLst>
              <a:ext uri="{FF2B5EF4-FFF2-40B4-BE49-F238E27FC236}">
                <a16:creationId xmlns:a16="http://schemas.microsoft.com/office/drawing/2014/main" id="{3E194DC3-5098-3142-A143-2DA0F313B093}"/>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4" name="Rectangle 6">
            <a:extLst>
              <a:ext uri="{FF2B5EF4-FFF2-40B4-BE49-F238E27FC236}">
                <a16:creationId xmlns:a16="http://schemas.microsoft.com/office/drawing/2014/main" id="{EA11F9C9-DA64-2347-B755-8A73017C8A28}"/>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37627047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a:extLst>
              <a:ext uri="{FF2B5EF4-FFF2-40B4-BE49-F238E27FC236}">
                <a16:creationId xmlns:a16="http://schemas.microsoft.com/office/drawing/2014/main" id="{6BDAC247-8F26-D549-BAA5-480560DCCDBD}"/>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6" name="Rectangle 5">
            <a:extLst>
              <a:ext uri="{FF2B5EF4-FFF2-40B4-BE49-F238E27FC236}">
                <a16:creationId xmlns:a16="http://schemas.microsoft.com/office/drawing/2014/main" id="{0DE48D54-C078-434B-9DD2-2DF43A21F7B1}"/>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7" name="Rectangle 6">
            <a:extLst>
              <a:ext uri="{FF2B5EF4-FFF2-40B4-BE49-F238E27FC236}">
                <a16:creationId xmlns:a16="http://schemas.microsoft.com/office/drawing/2014/main" id="{5519C9BE-DDFC-2647-9AE6-950D3A25F101}"/>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7614037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4">
            <a:extLst>
              <a:ext uri="{FF2B5EF4-FFF2-40B4-BE49-F238E27FC236}">
                <a16:creationId xmlns:a16="http://schemas.microsoft.com/office/drawing/2014/main" id="{309DF0F9-6BCD-A845-8D6C-1C41FFC2934A}"/>
              </a:ext>
            </a:extLst>
          </p:cNvPr>
          <p:cNvSpPr>
            <a:spLocks noGrp="1" noChangeArrowheads="1"/>
          </p:cNvSpPr>
          <p:nvPr>
            <p:ph type="dt" sz="half" idx="10"/>
          </p:nvPr>
        </p:nvSpPr>
        <p:spPr>
          <a:ln/>
        </p:spPr>
        <p:txBody>
          <a:bodyPr/>
          <a:lstStyle>
            <a:lvl1pPr>
              <a:defRPr/>
            </a:lvl1pPr>
          </a:lstStyle>
          <a:p>
            <a:r>
              <a:rPr kumimoji="1" lang="en-US" altLang="ja-JP"/>
              <a:t>2019/10/04</a:t>
            </a:r>
            <a:endParaRPr kumimoji="1" lang="ja-JP" altLang="en-US"/>
          </a:p>
        </p:txBody>
      </p:sp>
      <p:sp>
        <p:nvSpPr>
          <p:cNvPr id="6" name="Rectangle 5">
            <a:extLst>
              <a:ext uri="{FF2B5EF4-FFF2-40B4-BE49-F238E27FC236}">
                <a16:creationId xmlns:a16="http://schemas.microsoft.com/office/drawing/2014/main" id="{7416F4C1-1FFD-514C-A606-613F08C9F666}"/>
              </a:ext>
            </a:extLst>
          </p:cNvPr>
          <p:cNvSpPr>
            <a:spLocks noGrp="1" noChangeArrowheads="1"/>
          </p:cNvSpPr>
          <p:nvPr>
            <p:ph type="ftr" sz="quarter" idx="11"/>
          </p:nvPr>
        </p:nvSpPr>
        <p:spPr>
          <a:ln/>
        </p:spPr>
        <p:txBody>
          <a:bodyPr/>
          <a:lstStyle>
            <a:lvl1pPr>
              <a:defRPr/>
            </a:lvl1pPr>
          </a:lstStyle>
          <a:p>
            <a:r>
              <a:rPr kumimoji="1" lang="en-US" altLang="ja-JP"/>
              <a:t>ia-cloud </a:t>
            </a:r>
            <a:r>
              <a:rPr kumimoji="1" lang="ja-JP" altLang="en-US"/>
              <a:t>プロジェクト</a:t>
            </a:r>
          </a:p>
        </p:txBody>
      </p:sp>
      <p:sp>
        <p:nvSpPr>
          <p:cNvPr id="7" name="Rectangle 6">
            <a:extLst>
              <a:ext uri="{FF2B5EF4-FFF2-40B4-BE49-F238E27FC236}">
                <a16:creationId xmlns:a16="http://schemas.microsoft.com/office/drawing/2014/main" id="{1739BC2F-4973-184D-82F4-5A26F39AB53B}"/>
              </a:ext>
            </a:extLst>
          </p:cNvPr>
          <p:cNvSpPr>
            <a:spLocks noGrp="1" noChangeArrowheads="1"/>
          </p:cNvSpPr>
          <p:nvPr>
            <p:ph type="sldNum" sz="quarter" idx="12"/>
          </p:nvPr>
        </p:nvSpPr>
        <p:spPr>
          <a:ln/>
        </p:spPr>
        <p:txBody>
          <a:bodyPr/>
          <a:lstStyle>
            <a:lvl1pPr>
              <a:defRPr/>
            </a:lvl1pPr>
          </a:lstStyle>
          <a:p>
            <a:fld id="{78E8CB0D-5CF3-D74D-8043-C1424D1EE8AC}" type="slidenum">
              <a:rPr kumimoji="1" lang="ja-JP" altLang="en-US" smtClean="0"/>
              <a:t>‹#›</a:t>
            </a:fld>
            <a:endParaRPr kumimoji="1" lang="ja-JP" altLang="en-US"/>
          </a:p>
        </p:txBody>
      </p:sp>
    </p:spTree>
    <p:extLst>
      <p:ext uri="{BB962C8B-B14F-4D97-AF65-F5344CB8AC3E}">
        <p14:creationId xmlns:p14="http://schemas.microsoft.com/office/powerpoint/2010/main" val="1092326150"/>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32" name="Rectangle 8">
            <a:extLst>
              <a:ext uri="{FF2B5EF4-FFF2-40B4-BE49-F238E27FC236}">
                <a16:creationId xmlns:a16="http://schemas.microsoft.com/office/drawing/2014/main" id="{77FA72DE-F57A-2B4A-9A0B-0D341B892225}"/>
              </a:ext>
            </a:extLst>
          </p:cNvPr>
          <p:cNvSpPr>
            <a:spLocks noChangeArrowheads="1"/>
          </p:cNvSpPr>
          <p:nvPr/>
        </p:nvSpPr>
        <p:spPr bwMode="auto">
          <a:xfrm>
            <a:off x="-3175" y="0"/>
            <a:ext cx="9144000" cy="1196975"/>
          </a:xfrm>
          <a:prstGeom prst="rect">
            <a:avLst/>
          </a:prstGeom>
          <a:solidFill>
            <a:schemeClr val="tx2">
              <a:lumMod val="85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ja-JP">
              <a:ea typeface="ＭＳ Ｐゴシック" panose="020B0600070205080204" pitchFamily="34" charset="-128"/>
            </a:endParaRPr>
          </a:p>
        </p:txBody>
      </p:sp>
      <p:sp>
        <p:nvSpPr>
          <p:cNvPr id="1034" name="Rectangle 10">
            <a:extLst>
              <a:ext uri="{FF2B5EF4-FFF2-40B4-BE49-F238E27FC236}">
                <a16:creationId xmlns:a16="http://schemas.microsoft.com/office/drawing/2014/main" id="{39260053-FD45-9D48-AF69-FF37DEA13BE6}"/>
              </a:ext>
            </a:extLst>
          </p:cNvPr>
          <p:cNvSpPr>
            <a:spLocks noChangeArrowheads="1"/>
          </p:cNvSpPr>
          <p:nvPr/>
        </p:nvSpPr>
        <p:spPr bwMode="auto">
          <a:xfrm>
            <a:off x="-3175" y="1196975"/>
            <a:ext cx="9147175" cy="107950"/>
          </a:xfrm>
          <a:prstGeom prst="rect">
            <a:avLst/>
          </a:prstGeom>
          <a:solidFill>
            <a:schemeClr val="tx1">
              <a:lumMod val="50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ja-JP">
              <a:ea typeface="ＭＳ Ｐゴシック" panose="020B0600070205080204" pitchFamily="34" charset="-128"/>
            </a:endParaRPr>
          </a:p>
        </p:txBody>
      </p:sp>
      <p:sp>
        <p:nvSpPr>
          <p:cNvPr id="2052" name="Rectangle 2">
            <a:extLst>
              <a:ext uri="{FF2B5EF4-FFF2-40B4-BE49-F238E27FC236}">
                <a16:creationId xmlns:a16="http://schemas.microsoft.com/office/drawing/2014/main" id="{A825611C-1569-8F44-9429-718DDBE4EE6A}"/>
              </a:ext>
            </a:extLst>
          </p:cNvPr>
          <p:cNvSpPr>
            <a:spLocks noGrp="1" noChangeArrowheads="1"/>
          </p:cNvSpPr>
          <p:nvPr>
            <p:ph type="title"/>
          </p:nvPr>
        </p:nvSpPr>
        <p:spPr bwMode="auto">
          <a:xfrm>
            <a:off x="457200" y="260350"/>
            <a:ext cx="829151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endParaRPr lang="en-US" altLang="en-US"/>
          </a:p>
        </p:txBody>
      </p:sp>
      <p:sp>
        <p:nvSpPr>
          <p:cNvPr id="2053" name="Rectangle 3">
            <a:extLst>
              <a:ext uri="{FF2B5EF4-FFF2-40B4-BE49-F238E27FC236}">
                <a16:creationId xmlns:a16="http://schemas.microsoft.com/office/drawing/2014/main" id="{19DC6878-7BAF-1545-B9A4-DF23B1CCDD7D}"/>
              </a:ext>
            </a:extLst>
          </p:cNvPr>
          <p:cNvSpPr>
            <a:spLocks noGrp="1" noChangeArrowheads="1"/>
          </p:cNvSpPr>
          <p:nvPr>
            <p:ph type="body" idx="1"/>
          </p:nvPr>
        </p:nvSpPr>
        <p:spPr bwMode="auto">
          <a:xfrm>
            <a:off x="457200" y="1484313"/>
            <a:ext cx="829151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altLang="en-US" dirty="0"/>
          </a:p>
        </p:txBody>
      </p:sp>
      <p:sp>
        <p:nvSpPr>
          <p:cNvPr id="1035" name="Rectangle 11">
            <a:extLst>
              <a:ext uri="{FF2B5EF4-FFF2-40B4-BE49-F238E27FC236}">
                <a16:creationId xmlns:a16="http://schemas.microsoft.com/office/drawing/2014/main" id="{B6F78930-CB56-5A44-BB41-47F22F8937B0}"/>
              </a:ext>
            </a:extLst>
          </p:cNvPr>
          <p:cNvSpPr>
            <a:spLocks noChangeArrowheads="1"/>
          </p:cNvSpPr>
          <p:nvPr/>
        </p:nvSpPr>
        <p:spPr bwMode="auto">
          <a:xfrm>
            <a:off x="0" y="6605588"/>
            <a:ext cx="9139238" cy="277812"/>
          </a:xfrm>
          <a:prstGeom prst="rect">
            <a:avLst/>
          </a:prstGeom>
          <a:solidFill>
            <a:schemeClr val="tx1">
              <a:lumMod val="50000"/>
            </a:schemeClr>
          </a:solidFill>
          <a:ln>
            <a:noFill/>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ja-JP" sz="1200">
              <a:solidFill>
                <a:schemeClr val="tx2"/>
              </a:solidFill>
              <a:ea typeface="ＭＳ Ｐゴシック" panose="020B0600070205080204" pitchFamily="34" charset="-128"/>
            </a:endParaRPr>
          </a:p>
        </p:txBody>
      </p:sp>
      <p:sp>
        <p:nvSpPr>
          <p:cNvPr id="2" name="Rectangle 4">
            <a:extLst>
              <a:ext uri="{FF2B5EF4-FFF2-40B4-BE49-F238E27FC236}">
                <a16:creationId xmlns:a16="http://schemas.microsoft.com/office/drawing/2014/main" id="{EED6191A-B68C-8846-A753-758ECA87C6D6}"/>
              </a:ext>
            </a:extLst>
          </p:cNvPr>
          <p:cNvSpPr>
            <a:spLocks noGrp="1" noChangeArrowheads="1"/>
          </p:cNvSpPr>
          <p:nvPr>
            <p:ph type="dt" sz="half" idx="2"/>
          </p:nvPr>
        </p:nvSpPr>
        <p:spPr bwMode="auto">
          <a:xfrm>
            <a:off x="457200" y="6597650"/>
            <a:ext cx="2133600" cy="23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50">
                <a:solidFill>
                  <a:schemeClr val="tx2"/>
                </a:solidFill>
                <a:ea typeface="ＭＳ Ｐゴシック" panose="020B0600070205080204" pitchFamily="34" charset="-128"/>
              </a:defRPr>
            </a:lvl1pPr>
          </a:lstStyle>
          <a:p>
            <a:r>
              <a:rPr kumimoji="1" lang="en-US" altLang="ja-JP"/>
              <a:t>2019/10/04</a:t>
            </a:r>
            <a:endParaRPr kumimoji="1" lang="ja-JP" altLang="en-US"/>
          </a:p>
        </p:txBody>
      </p:sp>
      <p:sp>
        <p:nvSpPr>
          <p:cNvPr id="3" name="Rectangle 5">
            <a:extLst>
              <a:ext uri="{FF2B5EF4-FFF2-40B4-BE49-F238E27FC236}">
                <a16:creationId xmlns:a16="http://schemas.microsoft.com/office/drawing/2014/main" id="{FF9F5F0C-AA7E-B945-AF78-DAC66DDA822B}"/>
              </a:ext>
            </a:extLst>
          </p:cNvPr>
          <p:cNvSpPr>
            <a:spLocks noGrp="1" noChangeArrowheads="1"/>
          </p:cNvSpPr>
          <p:nvPr>
            <p:ph type="ftr" sz="quarter" idx="3"/>
          </p:nvPr>
        </p:nvSpPr>
        <p:spPr bwMode="auto">
          <a:xfrm>
            <a:off x="3124200" y="6597650"/>
            <a:ext cx="2895600" cy="23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50">
                <a:solidFill>
                  <a:schemeClr val="tx2"/>
                </a:solidFill>
                <a:ea typeface="ＭＳ Ｐゴシック" panose="020B0600070205080204" pitchFamily="34" charset="-128"/>
              </a:defRPr>
            </a:lvl1pPr>
          </a:lstStyle>
          <a:p>
            <a:r>
              <a:rPr kumimoji="1" lang="en-US" altLang="ja-JP"/>
              <a:t>ia-cloud </a:t>
            </a:r>
            <a:r>
              <a:rPr kumimoji="1" lang="ja-JP" altLang="en-US"/>
              <a:t>プロジェクト</a:t>
            </a:r>
          </a:p>
        </p:txBody>
      </p:sp>
      <p:sp>
        <p:nvSpPr>
          <p:cNvPr id="1030" name="Rectangle 6">
            <a:extLst>
              <a:ext uri="{FF2B5EF4-FFF2-40B4-BE49-F238E27FC236}">
                <a16:creationId xmlns:a16="http://schemas.microsoft.com/office/drawing/2014/main" id="{44130A8E-4E40-8644-A127-4DB8DBCA3CBB}"/>
              </a:ext>
            </a:extLst>
          </p:cNvPr>
          <p:cNvSpPr>
            <a:spLocks noGrp="1" noChangeArrowheads="1"/>
          </p:cNvSpPr>
          <p:nvPr>
            <p:ph type="sldNum" sz="quarter" idx="4"/>
          </p:nvPr>
        </p:nvSpPr>
        <p:spPr bwMode="auto">
          <a:xfrm>
            <a:off x="6553200" y="6597650"/>
            <a:ext cx="2133600" cy="23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a:solidFill>
                  <a:schemeClr val="tx2"/>
                </a:solidFill>
              </a:defRPr>
            </a:lvl1pPr>
          </a:lstStyle>
          <a:p>
            <a:fld id="{78E8CB0D-5CF3-D74D-8043-C1424D1EE8AC}" type="slidenum">
              <a:rPr kumimoji="1" lang="ja-JP" altLang="en-US" smtClean="0"/>
              <a:pPr/>
              <a:t>‹#›</a:t>
            </a:fld>
            <a:endParaRPr kumimoji="1" lang="ja-JP" altLang="en-US"/>
          </a:p>
        </p:txBody>
      </p:sp>
      <p:pic>
        <p:nvPicPr>
          <p:cNvPr id="2058" name="図 4" descr="ベクトル グラフィックス が含まれている画像&#10;&#10;自動的に生成された説明">
            <a:extLst>
              <a:ext uri="{FF2B5EF4-FFF2-40B4-BE49-F238E27FC236}">
                <a16:creationId xmlns:a16="http://schemas.microsoft.com/office/drawing/2014/main" id="{E09845A9-BB14-5D46-92BD-2BAC0355A4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04138" y="107950"/>
            <a:ext cx="13112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02786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ransition>
    <p:wipe dir="r"/>
  </p:transition>
  <p:hf hdr="0"/>
  <p:txStyles>
    <p:titleStyle>
      <a:lvl1pPr algn="l" rtl="0" eaLnBrk="1" fontAlgn="base" hangingPunct="1">
        <a:spcBef>
          <a:spcPct val="0"/>
        </a:spcBef>
        <a:spcAft>
          <a:spcPct val="0"/>
        </a:spcAft>
        <a:defRPr kumimoji="1" sz="3600">
          <a:solidFill>
            <a:srgbClr val="00264D"/>
          </a:solidFill>
          <a:latin typeface="+mj-lt"/>
          <a:ea typeface="+mj-ea"/>
          <a:cs typeface="+mj-cs"/>
        </a:defRPr>
      </a:lvl1pPr>
      <a:lvl2pPr algn="l" rtl="0" eaLnBrk="1" fontAlgn="base" hangingPunct="1">
        <a:spcBef>
          <a:spcPct val="0"/>
        </a:spcBef>
        <a:spcAft>
          <a:spcPct val="0"/>
        </a:spcAft>
        <a:defRPr kumimoji="1" sz="3600">
          <a:solidFill>
            <a:srgbClr val="00264D"/>
          </a:solidFill>
          <a:latin typeface="Arial" charset="0"/>
          <a:cs typeface="Arial" charset="0"/>
        </a:defRPr>
      </a:lvl2pPr>
      <a:lvl3pPr algn="l" rtl="0" eaLnBrk="1" fontAlgn="base" hangingPunct="1">
        <a:spcBef>
          <a:spcPct val="0"/>
        </a:spcBef>
        <a:spcAft>
          <a:spcPct val="0"/>
        </a:spcAft>
        <a:defRPr kumimoji="1" sz="3600">
          <a:solidFill>
            <a:srgbClr val="00264D"/>
          </a:solidFill>
          <a:latin typeface="Arial" charset="0"/>
          <a:cs typeface="Arial" charset="0"/>
        </a:defRPr>
      </a:lvl3pPr>
      <a:lvl4pPr algn="l" rtl="0" eaLnBrk="1" fontAlgn="base" hangingPunct="1">
        <a:spcBef>
          <a:spcPct val="0"/>
        </a:spcBef>
        <a:spcAft>
          <a:spcPct val="0"/>
        </a:spcAft>
        <a:defRPr kumimoji="1" sz="3600">
          <a:solidFill>
            <a:srgbClr val="00264D"/>
          </a:solidFill>
          <a:latin typeface="Arial" charset="0"/>
          <a:cs typeface="Arial" charset="0"/>
        </a:defRPr>
      </a:lvl4pPr>
      <a:lvl5pPr algn="l" rtl="0" eaLnBrk="1" fontAlgn="base" hangingPunct="1">
        <a:spcBef>
          <a:spcPct val="0"/>
        </a:spcBef>
        <a:spcAft>
          <a:spcPct val="0"/>
        </a:spcAft>
        <a:defRPr kumimoji="1" sz="3600">
          <a:solidFill>
            <a:srgbClr val="00264D"/>
          </a:solidFill>
          <a:latin typeface="Arial" charset="0"/>
          <a:cs typeface="Arial" charset="0"/>
        </a:defRPr>
      </a:lvl5pPr>
      <a:lvl6pPr marL="457200" algn="l" rtl="0" eaLnBrk="1" fontAlgn="base" hangingPunct="1">
        <a:spcBef>
          <a:spcPct val="0"/>
        </a:spcBef>
        <a:spcAft>
          <a:spcPct val="0"/>
        </a:spcAft>
        <a:defRPr kumimoji="1" sz="3600">
          <a:solidFill>
            <a:schemeClr val="tx2"/>
          </a:solidFill>
          <a:latin typeface="Arial" charset="0"/>
          <a:cs typeface="Arial" charset="0"/>
        </a:defRPr>
      </a:lvl6pPr>
      <a:lvl7pPr marL="914400" algn="l" rtl="0" eaLnBrk="1" fontAlgn="base" hangingPunct="1">
        <a:spcBef>
          <a:spcPct val="0"/>
        </a:spcBef>
        <a:spcAft>
          <a:spcPct val="0"/>
        </a:spcAft>
        <a:defRPr kumimoji="1" sz="3600">
          <a:solidFill>
            <a:schemeClr val="tx2"/>
          </a:solidFill>
          <a:latin typeface="Arial" charset="0"/>
          <a:cs typeface="Arial" charset="0"/>
        </a:defRPr>
      </a:lvl7pPr>
      <a:lvl8pPr marL="1371600" algn="l" rtl="0" eaLnBrk="1" fontAlgn="base" hangingPunct="1">
        <a:spcBef>
          <a:spcPct val="0"/>
        </a:spcBef>
        <a:spcAft>
          <a:spcPct val="0"/>
        </a:spcAft>
        <a:defRPr kumimoji="1" sz="3600">
          <a:solidFill>
            <a:schemeClr val="tx2"/>
          </a:solidFill>
          <a:latin typeface="Arial" charset="0"/>
          <a:cs typeface="Arial" charset="0"/>
        </a:defRPr>
      </a:lvl8pPr>
      <a:lvl9pPr marL="1828800" algn="l" rtl="0" eaLnBrk="1" fontAlgn="base" hangingPunct="1">
        <a:spcBef>
          <a:spcPct val="0"/>
        </a:spcBef>
        <a:spcAft>
          <a:spcPct val="0"/>
        </a:spcAft>
        <a:defRPr kumimoji="1" sz="3600">
          <a:solidFill>
            <a:schemeClr val="tx2"/>
          </a:solidFill>
          <a:latin typeface="Arial" charset="0"/>
          <a:cs typeface="Arial" charset="0"/>
        </a:defRPr>
      </a:lvl9pPr>
    </p:titleStyle>
    <p:body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18" Type="http://schemas.openxmlformats.org/officeDocument/2006/relationships/image" Target="../media/image7.png"/><Relationship Id="rId3" Type="http://schemas.openxmlformats.org/officeDocument/2006/relationships/image" Target="../media/image16.png"/><Relationship Id="rId21" Type="http://schemas.openxmlformats.org/officeDocument/2006/relationships/image" Target="../media/image5.wmf"/><Relationship Id="rId7" Type="http://schemas.openxmlformats.org/officeDocument/2006/relationships/image" Target="../media/image33.png"/><Relationship Id="rId12" Type="http://schemas.openxmlformats.org/officeDocument/2006/relationships/image" Target="../media/image23.png"/><Relationship Id="rId17" Type="http://schemas.openxmlformats.org/officeDocument/2006/relationships/image" Target="../media/image6.png"/><Relationship Id="rId2" Type="http://schemas.openxmlformats.org/officeDocument/2006/relationships/notesSlide" Target="../notesSlides/notesSlide8.xml"/><Relationship Id="rId16" Type="http://schemas.openxmlformats.org/officeDocument/2006/relationships/image" Target="../media/image28.svg"/><Relationship Id="rId20"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22.jpeg"/><Relationship Id="rId5" Type="http://schemas.openxmlformats.org/officeDocument/2006/relationships/image" Target="../media/image31.png"/><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4.pn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26.jpeg"/><Relationship Id="rId22"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realvnc.com/en/connect/download/viewer/"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wmf"/><Relationship Id="rId18" Type="http://schemas.openxmlformats.org/officeDocument/2006/relationships/image" Target="../media/image3.tiff"/><Relationship Id="rId3" Type="http://schemas.openxmlformats.org/officeDocument/2006/relationships/image" Target="../media/image21.jpeg"/><Relationship Id="rId7" Type="http://schemas.microsoft.com/office/2007/relationships/hdphoto" Target="../media/hdphoto1.wdp"/><Relationship Id="rId12" Type="http://schemas.openxmlformats.org/officeDocument/2006/relationships/image" Target="../media/image4.png"/><Relationship Id="rId17"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28.sv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wmf"/><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5.png"/><Relationship Id="rId21" Type="http://schemas.openxmlformats.org/officeDocument/2006/relationships/image" Target="../media/image6.png"/><Relationship Id="rId7" Type="http://schemas.openxmlformats.org/officeDocument/2006/relationships/image" Target="../media/image5.wmf"/><Relationship Id="rId12" Type="http://schemas.openxmlformats.org/officeDocument/2006/relationships/image" Target="../media/image20.jpg"/><Relationship Id="rId17" Type="http://schemas.openxmlformats.org/officeDocument/2006/relationships/image" Target="../media/image25.jpe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sv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17.svg"/><Relationship Id="rId15" Type="http://schemas.openxmlformats.org/officeDocument/2006/relationships/image" Target="../media/image23.png"/><Relationship Id="rId23" Type="http://schemas.openxmlformats.org/officeDocument/2006/relationships/image" Target="../media/image4.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16.png"/><Relationship Id="rId9" Type="http://schemas.microsoft.com/office/2007/relationships/hdphoto" Target="../media/hdphoto1.wdp"/><Relationship Id="rId14" Type="http://schemas.openxmlformats.org/officeDocument/2006/relationships/image" Target="../media/image22.jpeg"/><Relationship Id="rId22"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jp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A3B121-2DE0-7C43-870A-C8B224D143E1}"/>
              </a:ext>
            </a:extLst>
          </p:cNvPr>
          <p:cNvSpPr>
            <a:spLocks noGrp="1"/>
          </p:cNvSpPr>
          <p:nvPr>
            <p:ph type="ctrTitle"/>
          </p:nvPr>
        </p:nvSpPr>
        <p:spPr/>
        <p:txBody>
          <a:bodyPr/>
          <a:lstStyle/>
          <a:p>
            <a:r>
              <a:rPr lang="en-US" altLang="ja-JP" sz="3200" b="0" dirty="0"/>
              <a:t>DIY</a:t>
            </a:r>
            <a:r>
              <a:rPr lang="ja-JP" altLang="en-US" sz="3200" b="0" dirty="0"/>
              <a:t>実践</a:t>
            </a:r>
            <a:r>
              <a:rPr lang="en-US" altLang="ja-JP" sz="3200" b="0" dirty="0"/>
              <a:t>IoT</a:t>
            </a:r>
            <a:r>
              <a:rPr lang="ja-JP" altLang="en-US" sz="3200" b="0" dirty="0"/>
              <a:t>活用</a:t>
            </a:r>
            <a:br>
              <a:rPr lang="en-US" altLang="ja-JP" sz="3200" b="0" dirty="0"/>
            </a:br>
            <a:r>
              <a:rPr lang="ja-JP" altLang="en-US" sz="3200" b="0" dirty="0"/>
              <a:t>ハンズオンワークショップ</a:t>
            </a:r>
            <a:br>
              <a:rPr lang="en-US" altLang="ja-JP" sz="3200" b="0" dirty="0"/>
            </a:br>
            <a:r>
              <a:rPr lang="ja-JP" altLang="en-US" sz="3200" b="0" dirty="0"/>
              <a:t>～概要説明～</a:t>
            </a:r>
            <a:endParaRPr kumimoji="1" lang="ja-JP" altLang="en-US" sz="3600" dirty="0">
              <a:latin typeface="Meiryo UI" panose="020B0604030504040204" pitchFamily="50" charset="-128"/>
              <a:ea typeface="Meiryo UI" panose="020B0604030504040204" pitchFamily="50" charset="-128"/>
            </a:endParaRPr>
          </a:p>
        </p:txBody>
      </p:sp>
      <p:sp>
        <p:nvSpPr>
          <p:cNvPr id="5" name="字幕 2">
            <a:extLst>
              <a:ext uri="{FF2B5EF4-FFF2-40B4-BE49-F238E27FC236}">
                <a16:creationId xmlns:a16="http://schemas.microsoft.com/office/drawing/2014/main" id="{F0FFE1AF-2FEF-409D-BA0C-A4F51211552D}"/>
              </a:ext>
            </a:extLst>
          </p:cNvPr>
          <p:cNvSpPr>
            <a:spLocks noGrp="1"/>
          </p:cNvSpPr>
          <p:nvPr>
            <p:ph type="subTitle" idx="1"/>
          </p:nvPr>
        </p:nvSpPr>
        <p:spPr>
          <a:xfrm>
            <a:off x="0" y="2636196"/>
            <a:ext cx="9144000" cy="3924941"/>
          </a:xfrm>
        </p:spPr>
        <p:txBody>
          <a:bodyPr anchor="ctr">
            <a:noAutofit/>
          </a:bodyPr>
          <a:lstStyle/>
          <a:p>
            <a:pPr lvl="0">
              <a:spcBef>
                <a:spcPts val="600"/>
              </a:spcBef>
              <a:defRPr/>
            </a:pPr>
            <a:r>
              <a:rPr lang="ja-JP" altLang="en-US" sz="2400" b="1" dirty="0"/>
              <a:t>東京都</a:t>
            </a:r>
            <a:r>
              <a:rPr lang="en-US" altLang="ja-JP" sz="2400" b="1" dirty="0"/>
              <a:t>IoT</a:t>
            </a:r>
            <a:r>
              <a:rPr lang="ja-JP" altLang="en-US" sz="2400" b="1" dirty="0"/>
              <a:t>研究会</a:t>
            </a:r>
            <a:br>
              <a:rPr lang="en-US" altLang="ja-JP" sz="2400" b="1" dirty="0"/>
            </a:br>
            <a:r>
              <a:rPr lang="ja-JP" altLang="en-US" sz="2400" b="1" dirty="0"/>
              <a:t>中小製造業のための</a:t>
            </a:r>
            <a:r>
              <a:rPr lang="en-US" altLang="ja-JP" sz="2400" b="1" dirty="0"/>
              <a:t>DIY</a:t>
            </a:r>
            <a:r>
              <a:rPr lang="ja-JP" altLang="en-US" sz="2400" b="1" dirty="0"/>
              <a:t>実践</a:t>
            </a:r>
            <a:r>
              <a:rPr lang="en-US" altLang="ja-JP" sz="2400" b="1" dirty="0"/>
              <a:t>IoT</a:t>
            </a:r>
            <a:r>
              <a:rPr lang="ja-JP" altLang="en-US" sz="2400" b="1" dirty="0"/>
              <a:t>活用</a:t>
            </a:r>
            <a:r>
              <a:rPr lang="en-US" altLang="ja-JP" sz="2400" b="1" dirty="0"/>
              <a:t>WG</a:t>
            </a:r>
          </a:p>
          <a:p>
            <a:pPr lvl="0">
              <a:spcBef>
                <a:spcPts val="600"/>
              </a:spcBef>
              <a:defRPr/>
            </a:pPr>
            <a:endParaRPr kumimoji="1" lang="en-US" altLang="ja-JP" sz="2400" b="1" i="0" u="none" strike="noStrike" dirty="0">
              <a:solidFill>
                <a:schemeClr val="tx1"/>
              </a:solidFill>
              <a:effectLst/>
              <a:latin typeface="+mn-lt"/>
              <a:ea typeface="+mn-ea"/>
              <a:cs typeface="+mn-cs"/>
            </a:endParaRPr>
          </a:p>
          <a:p>
            <a:pPr lvl="0">
              <a:spcBef>
                <a:spcPts val="600"/>
              </a:spcBef>
              <a:defRPr/>
            </a:pPr>
            <a:r>
              <a:rPr lang="en-US" altLang="ja-JP" sz="2400" b="1" dirty="0"/>
              <a:t>Node-RED</a:t>
            </a:r>
            <a:r>
              <a:rPr lang="ja-JP" altLang="en-US" sz="2400" b="1" dirty="0"/>
              <a:t>と</a:t>
            </a:r>
            <a:r>
              <a:rPr lang="en-US" altLang="ja-JP" sz="2400" b="1" dirty="0"/>
              <a:t>IoT</a:t>
            </a:r>
            <a:r>
              <a:rPr lang="ja-JP" altLang="en-US" sz="2400" b="1" dirty="0"/>
              <a:t>クラウドサービスを使った</a:t>
            </a:r>
            <a:br>
              <a:rPr lang="en-US" altLang="ja-JP" sz="2400" b="1" dirty="0"/>
            </a:br>
            <a:r>
              <a:rPr lang="en-US" altLang="ja-JP" sz="2400" b="1" dirty="0"/>
              <a:t>IoT</a:t>
            </a:r>
            <a:r>
              <a:rPr lang="ja-JP" altLang="en-US" sz="2400" b="1" dirty="0"/>
              <a:t>アプリケーションの作成をハンズオンで伝授</a:t>
            </a:r>
            <a:endParaRPr lang="en-US" altLang="ja-JP" sz="2400" b="1" dirty="0"/>
          </a:p>
          <a:p>
            <a:pPr lvl="0">
              <a:spcBef>
                <a:spcPts val="600"/>
              </a:spcBef>
              <a:defRPr/>
            </a:pPr>
            <a:endParaRPr kumimoji="1" lang="en-US" altLang="ja-JP" sz="2400" b="1" i="0" u="none" strike="noStrike" dirty="0">
              <a:effectLst/>
            </a:endParaRPr>
          </a:p>
          <a:p>
            <a:pPr marL="0" marR="0" lvl="0" indent="0" algn="ctr" defTabSz="914400" rtl="0" eaLnBrk="1" fontAlgn="base" latinLnBrk="0" hangingPunct="1">
              <a:lnSpc>
                <a:spcPct val="100000"/>
              </a:lnSpc>
              <a:spcBef>
                <a:spcPts val="600"/>
              </a:spcBef>
              <a:spcAft>
                <a:spcPct val="0"/>
              </a:spcAft>
              <a:buClrTx/>
              <a:buSzTx/>
              <a:buFontTx/>
              <a:buNone/>
              <a:tabLst/>
              <a:defRPr/>
            </a:pPr>
            <a:r>
              <a:rPr lang="en-US" altLang="ja-JP" sz="2400" b="1" dirty="0"/>
              <a:t>(</a:t>
            </a:r>
            <a:r>
              <a:rPr lang="ja-JP" altLang="en-US" sz="2400" b="1" dirty="0"/>
              <a:t>一財</a:t>
            </a:r>
            <a:r>
              <a:rPr lang="en-US" altLang="ja-JP" sz="2400" b="1" dirty="0"/>
              <a:t>) </a:t>
            </a:r>
            <a:r>
              <a:rPr lang="ja-JP" altLang="en-US" sz="2400" b="1" dirty="0"/>
              <a:t>製造科学技術センター</a:t>
            </a:r>
            <a:endParaRPr lang="en-US" altLang="ja-JP" sz="2400" b="1" dirty="0"/>
          </a:p>
          <a:p>
            <a:pPr marL="0" marR="0" lvl="0" indent="0" algn="ctr" defTabSz="914400" rtl="0" eaLnBrk="1" fontAlgn="base" latinLnBrk="0" hangingPunct="1">
              <a:lnSpc>
                <a:spcPct val="100000"/>
              </a:lnSpc>
              <a:spcBef>
                <a:spcPts val="600"/>
              </a:spcBef>
              <a:spcAft>
                <a:spcPct val="0"/>
              </a:spcAft>
              <a:buClrTx/>
              <a:buSzTx/>
              <a:buFontTx/>
              <a:buNone/>
              <a:tabLst/>
              <a:defRPr/>
            </a:pPr>
            <a:r>
              <a:rPr kumimoji="1" lang="ja-JP" altLang="en-US" sz="2400" b="1" i="0" u="none" strike="noStrike" dirty="0">
                <a:solidFill>
                  <a:schemeClr val="tx1"/>
                </a:solidFill>
                <a:effectLst/>
                <a:latin typeface="+mn-lt"/>
                <a:ea typeface="+mn-ea"/>
                <a:cs typeface="+mn-cs"/>
              </a:rPr>
              <a:t>産業オートメーションフォーラム</a:t>
            </a:r>
            <a:r>
              <a:rPr kumimoji="1" lang="en-US" altLang="ja-JP" sz="2400" b="1" i="0" u="none" strike="noStrike" dirty="0">
                <a:solidFill>
                  <a:schemeClr val="tx1"/>
                </a:solidFill>
                <a:effectLst/>
                <a:latin typeface="+mn-lt"/>
                <a:ea typeface="+mn-ea"/>
                <a:cs typeface="+mn-cs"/>
              </a:rPr>
              <a:t> </a:t>
            </a:r>
            <a:r>
              <a:rPr kumimoji="1" lang="en-US" altLang="ja-JP" sz="2400" b="1" i="0" u="none" strike="noStrike" dirty="0" err="1">
                <a:solidFill>
                  <a:schemeClr val="tx1"/>
                </a:solidFill>
                <a:effectLst/>
                <a:latin typeface="+mn-lt"/>
                <a:ea typeface="+mn-ea"/>
                <a:cs typeface="+mn-cs"/>
              </a:rPr>
              <a:t>ia</a:t>
            </a:r>
            <a:r>
              <a:rPr kumimoji="1" lang="en-US" altLang="ja-JP" sz="2400" b="1" i="0" u="none" strike="noStrike" dirty="0">
                <a:solidFill>
                  <a:schemeClr val="tx1"/>
                </a:solidFill>
                <a:effectLst/>
                <a:latin typeface="+mn-lt"/>
                <a:ea typeface="+mn-ea"/>
                <a:cs typeface="+mn-cs"/>
              </a:rPr>
              <a:t>-cloud PJ</a:t>
            </a:r>
            <a:r>
              <a:rPr kumimoji="1" lang="ja-JP" altLang="en-US" sz="2400" b="1" i="0" u="none" strike="noStrike" dirty="0">
                <a:solidFill>
                  <a:schemeClr val="tx1"/>
                </a:solidFill>
                <a:effectLst/>
                <a:latin typeface="+mn-lt"/>
                <a:ea typeface="+mn-ea"/>
                <a:cs typeface="+mn-cs"/>
              </a:rPr>
              <a:t>監修</a:t>
            </a:r>
            <a:endParaRPr kumimoji="1" lang="en-US" altLang="ja-JP" sz="2400" b="1" i="0" u="none" strike="noStrike" dirty="0">
              <a:solidFill>
                <a:schemeClr val="tx1"/>
              </a:solidFill>
              <a:effectLst/>
              <a:latin typeface="+mn-lt"/>
              <a:ea typeface="+mn-ea"/>
              <a:cs typeface="+mn-cs"/>
            </a:endParaRPr>
          </a:p>
        </p:txBody>
      </p:sp>
      <p:sp>
        <p:nvSpPr>
          <p:cNvPr id="6" name="楕円 5">
            <a:extLst>
              <a:ext uri="{FF2B5EF4-FFF2-40B4-BE49-F238E27FC236}">
                <a16:creationId xmlns:a16="http://schemas.microsoft.com/office/drawing/2014/main" id="{7C6C8E0F-3339-42C5-BC09-7E427856E2EB}"/>
              </a:ext>
            </a:extLst>
          </p:cNvPr>
          <p:cNvSpPr/>
          <p:nvPr/>
        </p:nvSpPr>
        <p:spPr bwMode="auto">
          <a:xfrm rot="1800000">
            <a:off x="8292231" y="219642"/>
            <a:ext cx="720000" cy="720000"/>
          </a:xfrm>
          <a:prstGeom prst="ellipse">
            <a:avLst/>
          </a:prstGeom>
          <a:solidFill>
            <a:srgbClr val="FFFFFF"/>
          </a:solidFill>
          <a:ln w="57150" cap="flat" cmpd="sng" algn="ctr">
            <a:solidFill>
              <a:srgbClr val="00193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1" i="0" u="none" strike="noStrike" cap="none" normalizeH="0" baseline="0" dirty="0">
                <a:ln>
                  <a:noFill/>
                </a:ln>
                <a:solidFill>
                  <a:srgbClr val="001933"/>
                </a:solidFill>
                <a:effectLst/>
                <a:latin typeface="Meiryo UI" panose="020B0604030504040204" pitchFamily="50" charset="-128"/>
                <a:ea typeface="Meiryo UI" panose="020B0604030504040204" pitchFamily="50" charset="-128"/>
                <a:cs typeface="Arial" charset="0"/>
              </a:rPr>
              <a:t>1</a:t>
            </a:r>
            <a:endParaRPr kumimoji="0" lang="ja-JP" altLang="en-US" sz="2400" b="1" i="0" u="none" strike="noStrike" cap="none" normalizeH="0" baseline="0" dirty="0">
              <a:ln>
                <a:noFill/>
              </a:ln>
              <a:solidFill>
                <a:srgbClr val="001933"/>
              </a:solidFill>
              <a:effectLst/>
              <a:latin typeface="Meiryo UI" panose="020B0604030504040204" pitchFamily="50" charset="-128"/>
              <a:ea typeface="Meiryo UI" panose="020B0604030504040204" pitchFamily="50" charset="-128"/>
              <a:cs typeface="Arial" charset="0"/>
            </a:endParaRPr>
          </a:p>
        </p:txBody>
      </p:sp>
    </p:spTree>
    <p:extLst>
      <p:ext uri="{BB962C8B-B14F-4D97-AF65-F5344CB8AC3E}">
        <p14:creationId xmlns:p14="http://schemas.microsoft.com/office/powerpoint/2010/main" val="272851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グラフィックス 40">
            <a:extLst>
              <a:ext uri="{FF2B5EF4-FFF2-40B4-BE49-F238E27FC236}">
                <a16:creationId xmlns:a16="http://schemas.microsoft.com/office/drawing/2014/main" id="{5928A43D-5D28-4270-B4CE-FA97670EB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265" y="3982275"/>
            <a:ext cx="2543845" cy="2418902"/>
          </a:xfrm>
          <a:prstGeom prst="rect">
            <a:avLst/>
          </a:prstGeom>
        </p:spPr>
      </p:pic>
      <p:pic>
        <p:nvPicPr>
          <p:cNvPr id="5" name="図 4">
            <a:extLst>
              <a:ext uri="{FF2B5EF4-FFF2-40B4-BE49-F238E27FC236}">
                <a16:creationId xmlns:a16="http://schemas.microsoft.com/office/drawing/2014/main" id="{FEF455F3-2C63-3C42-BB92-03230AA6CFD1}"/>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1980"/>
          <a:stretch/>
        </p:blipFill>
        <p:spPr>
          <a:xfrm>
            <a:off x="2389688" y="4737673"/>
            <a:ext cx="3972715" cy="1792085"/>
          </a:xfrm>
          <a:prstGeom prst="rect">
            <a:avLst/>
          </a:prstGeom>
        </p:spPr>
      </p:pic>
      <p:pic>
        <p:nvPicPr>
          <p:cNvPr id="72" name="図 71"/>
          <p:cNvPicPr>
            <a:picLocks noChangeAspect="1"/>
          </p:cNvPicPr>
          <p:nvPr/>
        </p:nvPicPr>
        <p:blipFill>
          <a:blip r:embed="rId6"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362403" y="4047588"/>
            <a:ext cx="2668778" cy="2399452"/>
          </a:xfrm>
          <a:prstGeom prst="rect">
            <a:avLst/>
          </a:prstGeom>
        </p:spPr>
      </p:pic>
      <p:pic>
        <p:nvPicPr>
          <p:cNvPr id="77" name="図 76"/>
          <p:cNvPicPr>
            <a:picLocks noChangeAspect="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flipH="1">
            <a:off x="6256056" y="4015885"/>
            <a:ext cx="1027075" cy="762600"/>
          </a:xfrm>
          <a:prstGeom prst="rect">
            <a:avLst/>
          </a:prstGeom>
        </p:spPr>
      </p:pic>
      <p:sp>
        <p:nvSpPr>
          <p:cNvPr id="78" name="テキスト ボックス 77">
            <a:extLst>
              <a:ext uri="{FF2B5EF4-FFF2-40B4-BE49-F238E27FC236}">
                <a16:creationId xmlns:a16="http://schemas.microsoft.com/office/drawing/2014/main" id="{0E6BA30A-3C5E-43E5-9565-84D8ACA77D25}"/>
              </a:ext>
            </a:extLst>
          </p:cNvPr>
          <p:cNvSpPr txBox="1"/>
          <p:nvPr/>
        </p:nvSpPr>
        <p:spPr>
          <a:xfrm>
            <a:off x="4501804" y="4199627"/>
            <a:ext cx="1625312" cy="395236"/>
          </a:xfrm>
          <a:prstGeom prst="rect">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984" dirty="0">
                <a:solidFill>
                  <a:schemeClr val="tx1"/>
                </a:solidFill>
                <a:latin typeface="Meiryo UI" panose="020B0604030504040204" pitchFamily="50" charset="-128"/>
                <a:ea typeface="Meiryo UI" panose="020B0604030504040204" pitchFamily="50" charset="-128"/>
              </a:rPr>
              <a:t>ダッシュボード</a:t>
            </a:r>
          </a:p>
          <a:p>
            <a:pPr algn="ctr"/>
            <a:r>
              <a:rPr lang="ja-JP" altLang="en-US" sz="984" dirty="0">
                <a:solidFill>
                  <a:schemeClr val="tx1"/>
                </a:solidFill>
                <a:latin typeface="Meiryo UI" panose="020B0604030504040204" pitchFamily="50" charset="-128"/>
                <a:ea typeface="Meiryo UI" panose="020B0604030504040204" pitchFamily="50" charset="-128"/>
              </a:rPr>
              <a:t>見える化・分析アプリを開発</a:t>
            </a:r>
          </a:p>
        </p:txBody>
      </p:sp>
      <p:sp>
        <p:nvSpPr>
          <p:cNvPr id="94" name="上下矢印 93"/>
          <p:cNvSpPr/>
          <p:nvPr/>
        </p:nvSpPr>
        <p:spPr>
          <a:xfrm rot="17617529">
            <a:off x="6433867" y="2640438"/>
            <a:ext cx="385222" cy="791171"/>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98">
              <a:latin typeface="Meiryo UI" panose="020B0604030504040204" pitchFamily="50" charset="-128"/>
              <a:ea typeface="Meiryo UI" panose="020B0604030504040204" pitchFamily="50" charset="-128"/>
            </a:endParaRPr>
          </a:p>
        </p:txBody>
      </p:sp>
      <p:pic>
        <p:nvPicPr>
          <p:cNvPr id="45" name="Picture 161">
            <a:extLst>
              <a:ext uri="{FF2B5EF4-FFF2-40B4-BE49-F238E27FC236}">
                <a16:creationId xmlns:a16="http://schemas.microsoft.com/office/drawing/2014/main" id="{7F1A0A72-21AA-4CB2-84BB-0DE0FB39466A}"/>
              </a:ext>
            </a:extLst>
          </p:cNvPr>
          <p:cNvPicPr>
            <a:picLocks noChangeAspect="1" noChangeArrowheads="1"/>
          </p:cNvPicPr>
          <p:nvPr/>
        </p:nvPicPr>
        <p:blipFill>
          <a:blip r:embed="rId8">
            <a:clrChange>
              <a:clrFrom>
                <a:srgbClr val="E7E7F7"/>
              </a:clrFrom>
              <a:clrTo>
                <a:srgbClr val="E7E7F7">
                  <a:alpha val="0"/>
                </a:srgbClr>
              </a:clrTo>
            </a:clrChange>
            <a:extLst>
              <a:ext uri="{28A0092B-C50C-407E-A947-70E740481C1C}">
                <a14:useLocalDpi xmlns:a14="http://schemas.microsoft.com/office/drawing/2010/main" val="0"/>
              </a:ext>
            </a:extLst>
          </a:blip>
          <a:srcRect t="13319" b="14871"/>
          <a:stretch>
            <a:fillRect/>
          </a:stretch>
        </p:blipFill>
        <p:spPr bwMode="auto">
          <a:xfrm>
            <a:off x="1095186" y="5828409"/>
            <a:ext cx="663067" cy="409170"/>
          </a:xfrm>
          <a:prstGeom prst="rect">
            <a:avLst/>
          </a:prstGeom>
          <a:noFill/>
          <a:ln>
            <a:noFill/>
          </a:ln>
          <a:effectLst/>
          <a:extLst>
            <a:ext uri="{909E8E84-426E-40DD-AFC4-6F175D3DCCD1}">
              <a14:hiddenFill xmlns:a14="http://schemas.microsoft.com/office/drawing/2010/main">
                <a:blipFill dpi="0" rotWithShape="0">
                  <a:blip/>
                  <a:srcRect t="13319" b="14871"/>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 name="テキスト ボックス 53">
            <a:extLst>
              <a:ext uri="{FF2B5EF4-FFF2-40B4-BE49-F238E27FC236}">
                <a16:creationId xmlns:a16="http://schemas.microsoft.com/office/drawing/2014/main" id="{9386FC53-EE28-4E34-B7EA-AC76A5B27C0A}"/>
              </a:ext>
            </a:extLst>
          </p:cNvPr>
          <p:cNvSpPr txBox="1"/>
          <p:nvPr/>
        </p:nvSpPr>
        <p:spPr>
          <a:xfrm>
            <a:off x="-243104" y="3943417"/>
            <a:ext cx="2949796" cy="538865"/>
          </a:xfrm>
          <a:prstGeom prst="rect">
            <a:avLst/>
          </a:prstGeom>
          <a:noFill/>
        </p:spPr>
        <p:txBody>
          <a:bodyPr wrap="square" rtlCol="0">
            <a:spAutoFit/>
          </a:bodyPr>
          <a:lstStyle/>
          <a:p>
            <a:pPr algn="ctr"/>
            <a:r>
              <a:rPr lang="ja-JP" altLang="en-US" sz="1451" b="1" dirty="0">
                <a:latin typeface="Meiryo UI" panose="020B0604030504040204" pitchFamily="50" charset="-128"/>
                <a:ea typeface="Meiryo UI" panose="020B0604030504040204" pitchFamily="50" charset="-128"/>
              </a:rPr>
              <a:t>データ収集</a:t>
            </a:r>
            <a:br>
              <a:rPr lang="ja-JP" altLang="en-US" sz="1451" b="1" dirty="0">
                <a:latin typeface="Meiryo UI" panose="020B0604030504040204" pitchFamily="50" charset="-128"/>
                <a:ea typeface="Meiryo UI" panose="020B0604030504040204" pitchFamily="50" charset="-128"/>
              </a:rPr>
            </a:br>
            <a:r>
              <a:rPr lang="en-US" altLang="ja-JP" sz="1451" b="1" dirty="0">
                <a:latin typeface="Meiryo UI" panose="020B0604030504040204" pitchFamily="50" charset="-128"/>
                <a:ea typeface="Meiryo UI" panose="020B0604030504040204" pitchFamily="50" charset="-128"/>
              </a:rPr>
              <a:t>Node-RED</a:t>
            </a:r>
            <a:r>
              <a:rPr lang="ja-JP" altLang="en-US" sz="1451" b="1" dirty="0">
                <a:latin typeface="Meiryo UI" panose="020B0604030504040204" pitchFamily="50" charset="-128"/>
                <a:ea typeface="Meiryo UI" panose="020B0604030504040204" pitchFamily="50" charset="-128"/>
              </a:rPr>
              <a:t>アプリ</a:t>
            </a:r>
          </a:p>
        </p:txBody>
      </p:sp>
      <p:sp>
        <p:nvSpPr>
          <p:cNvPr id="58" name="円/楕円 46">
            <a:extLst>
              <a:ext uri="{FF2B5EF4-FFF2-40B4-BE49-F238E27FC236}">
                <a16:creationId xmlns:a16="http://schemas.microsoft.com/office/drawing/2014/main" id="{B534E441-AF0A-4219-A604-312E545AFCB0}"/>
              </a:ext>
            </a:extLst>
          </p:cNvPr>
          <p:cNvSpPr/>
          <p:nvPr/>
        </p:nvSpPr>
        <p:spPr>
          <a:xfrm>
            <a:off x="1629865" y="4674692"/>
            <a:ext cx="848124" cy="420010"/>
          </a:xfrm>
          <a:prstGeom prst="ellipse">
            <a:avLst/>
          </a:prstGeom>
          <a:noFill/>
          <a:ln w="76200">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3">
              <a:latin typeface="Meiryo UI" panose="020B0604030504040204" pitchFamily="50" charset="-128"/>
              <a:ea typeface="Meiryo UI" panose="020B0604030504040204" pitchFamily="50" charset="-128"/>
            </a:endParaRPr>
          </a:p>
        </p:txBody>
      </p:sp>
      <p:cxnSp>
        <p:nvCxnSpPr>
          <p:cNvPr id="63" name="直線コネクタ 62">
            <a:extLst>
              <a:ext uri="{FF2B5EF4-FFF2-40B4-BE49-F238E27FC236}">
                <a16:creationId xmlns:a16="http://schemas.microsoft.com/office/drawing/2014/main" id="{47907878-F222-4217-BCC0-B88AD38944AF}"/>
              </a:ext>
            </a:extLst>
          </p:cNvPr>
          <p:cNvCxnSpPr>
            <a:cxnSpLocks/>
            <a:endCxn id="58" idx="6"/>
          </p:cNvCxnSpPr>
          <p:nvPr/>
        </p:nvCxnSpPr>
        <p:spPr>
          <a:xfrm flipH="1">
            <a:off x="2477989" y="3374190"/>
            <a:ext cx="3150821" cy="151050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sp>
        <p:nvSpPr>
          <p:cNvPr id="70" name="Oval 33">
            <a:extLst>
              <a:ext uri="{FF2B5EF4-FFF2-40B4-BE49-F238E27FC236}">
                <a16:creationId xmlns:a16="http://schemas.microsoft.com/office/drawing/2014/main" id="{EB645391-3D6A-45A0-8FE1-FD133D90B162}"/>
              </a:ext>
            </a:extLst>
          </p:cNvPr>
          <p:cNvSpPr>
            <a:spLocks noChangeArrowheads="1"/>
          </p:cNvSpPr>
          <p:nvPr/>
        </p:nvSpPr>
        <p:spPr bwMode="auto">
          <a:xfrm>
            <a:off x="4768454" y="2223492"/>
            <a:ext cx="2819948" cy="1217620"/>
          </a:xfrm>
          <a:prstGeom prst="ellipse">
            <a:avLst/>
          </a:prstGeom>
          <a:noFill/>
          <a:ln w="76200" cap="flat">
            <a:solidFill>
              <a:srgbClr val="4A7EB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ja-JP" altLang="en-US" sz="1088" b="1">
              <a:latin typeface="+mj-ea"/>
              <a:ea typeface="+mj-ea"/>
            </a:endParaRPr>
          </a:p>
        </p:txBody>
      </p:sp>
      <p:pic>
        <p:nvPicPr>
          <p:cNvPr id="73" name="図 72">
            <a:extLst>
              <a:ext uri="{FF2B5EF4-FFF2-40B4-BE49-F238E27FC236}">
                <a16:creationId xmlns:a16="http://schemas.microsoft.com/office/drawing/2014/main" id="{A7104CF7-C401-4CA0-9686-8CE762309334}"/>
              </a:ext>
            </a:extLst>
          </p:cNvPr>
          <p:cNvPicPr>
            <a:picLocks noChangeAspect="1"/>
          </p:cNvPicPr>
          <p:nvPr/>
        </p:nvPicPr>
        <p:blipFill>
          <a:blip r:embed="rId9" cstate="print">
            <a:clrChange>
              <a:clrFrom>
                <a:srgbClr val="BED8FD"/>
              </a:clrFrom>
              <a:clrTo>
                <a:srgbClr val="BED8FD">
                  <a:alpha val="0"/>
                </a:srgbClr>
              </a:clrTo>
            </a:clrChange>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42355" y="5250238"/>
            <a:ext cx="729296" cy="326374"/>
          </a:xfrm>
          <a:prstGeom prst="rect">
            <a:avLst/>
          </a:prstGeom>
        </p:spPr>
      </p:pic>
      <p:cxnSp>
        <p:nvCxnSpPr>
          <p:cNvPr id="75" name="直線コネクタ 74">
            <a:extLst>
              <a:ext uri="{FF2B5EF4-FFF2-40B4-BE49-F238E27FC236}">
                <a16:creationId xmlns:a16="http://schemas.microsoft.com/office/drawing/2014/main" id="{07DB4D1A-1A67-4A9E-BCE2-5ABCC1D63067}"/>
              </a:ext>
            </a:extLst>
          </p:cNvPr>
          <p:cNvCxnSpPr>
            <a:cxnSpLocks/>
            <a:endCxn id="73" idx="0"/>
          </p:cNvCxnSpPr>
          <p:nvPr/>
        </p:nvCxnSpPr>
        <p:spPr>
          <a:xfrm flipH="1">
            <a:off x="907003" y="5042689"/>
            <a:ext cx="649583" cy="207549"/>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D7743AF1-73F3-4551-B21D-098BEEEFC6B9}"/>
              </a:ext>
            </a:extLst>
          </p:cNvPr>
          <p:cNvCxnSpPr>
            <a:endCxn id="45" idx="0"/>
          </p:cNvCxnSpPr>
          <p:nvPr/>
        </p:nvCxnSpPr>
        <p:spPr>
          <a:xfrm flipH="1">
            <a:off x="1426720" y="4910540"/>
            <a:ext cx="331533" cy="917869"/>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17D76CFA-FE8E-4145-9A8F-ABEF6F646DD1}"/>
              </a:ext>
            </a:extLst>
          </p:cNvPr>
          <p:cNvCxnSpPr>
            <a:cxnSpLocks/>
          </p:cNvCxnSpPr>
          <p:nvPr/>
        </p:nvCxnSpPr>
        <p:spPr>
          <a:xfrm>
            <a:off x="1911893" y="4958092"/>
            <a:ext cx="484021" cy="523944"/>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pic>
        <p:nvPicPr>
          <p:cNvPr id="97" name="図 96">
            <a:extLst>
              <a:ext uri="{FF2B5EF4-FFF2-40B4-BE49-F238E27FC236}">
                <a16:creationId xmlns:a16="http://schemas.microsoft.com/office/drawing/2014/main" id="{167C56D3-2E90-455B-911E-89150C7E27D8}"/>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36" t="6471" r="20237" b="7587"/>
          <a:stretch/>
        </p:blipFill>
        <p:spPr>
          <a:xfrm>
            <a:off x="6144026" y="3193338"/>
            <a:ext cx="669047" cy="643958"/>
          </a:xfrm>
          <a:prstGeom prst="rect">
            <a:avLst/>
          </a:prstGeom>
        </p:spPr>
      </p:pic>
      <p:pic>
        <p:nvPicPr>
          <p:cNvPr id="98" name="図 97">
            <a:extLst>
              <a:ext uri="{FF2B5EF4-FFF2-40B4-BE49-F238E27FC236}">
                <a16:creationId xmlns:a16="http://schemas.microsoft.com/office/drawing/2014/main" id="{4576646E-0D06-4C8E-B086-868CDDF8AAE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2787" t="14430" r="22804" b="14662"/>
          <a:stretch/>
        </p:blipFill>
        <p:spPr>
          <a:xfrm>
            <a:off x="4865093" y="3064749"/>
            <a:ext cx="569024" cy="389332"/>
          </a:xfrm>
          <a:prstGeom prst="rect">
            <a:avLst/>
          </a:prstGeom>
        </p:spPr>
      </p:pic>
      <p:pic>
        <p:nvPicPr>
          <p:cNvPr id="99" name="図 98">
            <a:extLst>
              <a:ext uri="{FF2B5EF4-FFF2-40B4-BE49-F238E27FC236}">
                <a16:creationId xmlns:a16="http://schemas.microsoft.com/office/drawing/2014/main" id="{63496547-8C4B-4C28-A5DB-4558A14A452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86773" y="1834571"/>
            <a:ext cx="931698" cy="807169"/>
          </a:xfrm>
          <a:prstGeom prst="rect">
            <a:avLst/>
          </a:prstGeom>
        </p:spPr>
      </p:pic>
      <p:sp>
        <p:nvSpPr>
          <p:cNvPr id="102" name="見るからに落ち込んで、うつうつとしている">
            <a:extLst>
              <a:ext uri="{FF2B5EF4-FFF2-40B4-BE49-F238E27FC236}">
                <a16:creationId xmlns:a16="http://schemas.microsoft.com/office/drawing/2014/main" id="{D35AB9AF-9DC0-4AF4-941D-5C46E0CD890F}"/>
              </a:ext>
            </a:extLst>
          </p:cNvPr>
          <p:cNvSpPr txBox="1"/>
          <p:nvPr/>
        </p:nvSpPr>
        <p:spPr>
          <a:xfrm>
            <a:off x="1295400" y="1429539"/>
            <a:ext cx="6553200" cy="420628"/>
          </a:xfrm>
          <a:prstGeom prst="rect">
            <a:avLst/>
          </a:prstGeom>
          <a:noFill/>
          <a:ln w="12700">
            <a:miter lim="400000"/>
          </a:ln>
          <a:extLst>
            <a:ext uri="{C572A759-6A51-4108-AA02-DFA0A04FC94B}">
              <ma14:wrappingTextBoxFlag xmlns="" xmlns:ma14="http://schemas.microsoft.com/office/mac/drawingml/2011/main" val="1"/>
            </a:ext>
          </a:extLst>
        </p:spPr>
        <p:txBody>
          <a:bodyPr wrap="square" lIns="101250" rIns="32146">
            <a:spAutoFit/>
          </a:bodyPr>
          <a:lstStyle>
            <a:lvl1pPr algn="ctr">
              <a:defRPr sz="3500"/>
            </a:lvl1pPr>
          </a:lstStyle>
          <a:p>
            <a:pPr>
              <a:lnSpc>
                <a:spcPts val="2812"/>
              </a:lnSpc>
            </a:pPr>
            <a:r>
              <a:rPr lang="ja-JP" altLang="en-US" sz="2320" b="1">
                <a:solidFill>
                  <a:srgbClr val="CC0033"/>
                </a:solidFill>
                <a:latin typeface="Meiryo UI" panose="020B0604030504040204" pitchFamily="50" charset="-128"/>
                <a:ea typeface="Meiryo UI" panose="020B0604030504040204" pitchFamily="50" charset="-128"/>
              </a:rPr>
              <a:t>プログラムレスで、データ見える化アプリを作成</a:t>
            </a:r>
          </a:p>
        </p:txBody>
      </p:sp>
      <p:sp>
        <p:nvSpPr>
          <p:cNvPr id="103" name="正方形/長方形 102">
            <a:extLst>
              <a:ext uri="{FF2B5EF4-FFF2-40B4-BE49-F238E27FC236}">
                <a16:creationId xmlns:a16="http://schemas.microsoft.com/office/drawing/2014/main" id="{3D9D3846-9D56-46B2-8D9B-4FE0C8CFD2B1}"/>
              </a:ext>
            </a:extLst>
          </p:cNvPr>
          <p:cNvSpPr/>
          <p:nvPr/>
        </p:nvSpPr>
        <p:spPr>
          <a:xfrm>
            <a:off x="313161" y="2129761"/>
            <a:ext cx="4242964" cy="1515800"/>
          </a:xfrm>
          <a:prstGeom prst="rect">
            <a:avLst/>
          </a:prstGeom>
        </p:spPr>
        <p:txBody>
          <a:bodyPr wrap="square">
            <a:spAutoFit/>
          </a:bodyPr>
          <a:lstStyle/>
          <a:p>
            <a:pPr marL="0" lvl="1">
              <a:lnSpc>
                <a:spcPts val="1828"/>
              </a:lnSpc>
              <a:spcBef>
                <a:spcPts val="0"/>
              </a:spcBef>
              <a:spcAft>
                <a:spcPts val="141"/>
              </a:spcAft>
              <a:buClr>
                <a:srgbClr val="CC0033"/>
              </a:buClr>
            </a:pPr>
            <a:r>
              <a:rPr lang="en-US" altLang="ja-JP" sz="1617" b="1" dirty="0">
                <a:latin typeface="Meiryo UI" panose="020B0604030504040204" pitchFamily="50" charset="-128"/>
                <a:ea typeface="Meiryo UI" panose="020B0604030504040204" pitchFamily="50" charset="-128"/>
              </a:rPr>
              <a:t>Node-RED</a:t>
            </a:r>
            <a:r>
              <a:rPr lang="ja-JP" altLang="en-US" sz="1617" b="1" dirty="0">
                <a:latin typeface="Meiryo UI" panose="020B0604030504040204" pitchFamily="50" charset="-128"/>
                <a:ea typeface="Meiryo UI" panose="020B0604030504040204" pitchFamily="50" charset="-128"/>
              </a:rPr>
              <a:t>による見える化アプリを</a:t>
            </a:r>
          </a:p>
          <a:p>
            <a:pPr marL="0" lvl="1">
              <a:lnSpc>
                <a:spcPts val="1828"/>
              </a:lnSpc>
              <a:spcBef>
                <a:spcPts val="0"/>
              </a:spcBef>
              <a:spcAft>
                <a:spcPts val="141"/>
              </a:spcAft>
              <a:buClr>
                <a:srgbClr val="CC0033"/>
              </a:buClr>
            </a:pPr>
            <a:r>
              <a:rPr lang="ja-JP" altLang="en-US" sz="1617" b="1" dirty="0">
                <a:latin typeface="Meiryo UI" panose="020B0604030504040204" pitchFamily="50" charset="-128"/>
                <a:ea typeface="Meiryo UI" panose="020B0604030504040204" pitchFamily="50" charset="-128"/>
              </a:rPr>
              <a:t>プログラムレスで開発</a:t>
            </a:r>
          </a:p>
          <a:p>
            <a:pPr marL="254487" lvl="1" indent="-254487">
              <a:lnSpc>
                <a:spcPts val="1828"/>
              </a:lnSpc>
              <a:spcBef>
                <a:spcPts val="0"/>
              </a:spcBef>
              <a:spcAft>
                <a:spcPts val="141"/>
              </a:spcAft>
              <a:buClr>
                <a:srgbClr val="CC0033"/>
              </a:buClr>
              <a:buFont typeface="Wingdings" panose="05000000000000000000" pitchFamily="2" charset="2"/>
              <a:buChar char="l"/>
            </a:pPr>
            <a:r>
              <a:rPr lang="ja-JP" altLang="en-US" sz="1600" dirty="0">
                <a:latin typeface="Meiryo UI" panose="020B0604030504040204" pitchFamily="50" charset="-128"/>
                <a:ea typeface="Meiryo UI" panose="020B0604030504040204" pitchFamily="50" charset="-128"/>
              </a:rPr>
              <a:t>クラウドからデータを取得し、見える化のグラフ表示や分析を行うアプリを、プログラムレスで</a:t>
            </a:r>
            <a:r>
              <a:rPr lang="en-US" altLang="ja-JP" sz="1600" dirty="0">
                <a:latin typeface="Meiryo UI" panose="020B0604030504040204" pitchFamily="50" charset="-128"/>
                <a:ea typeface="Meiryo UI" panose="020B0604030504040204" pitchFamily="50" charset="-128"/>
              </a:rPr>
              <a:t>DIY</a:t>
            </a:r>
            <a:r>
              <a:rPr lang="ja-JP" altLang="en-US" sz="1600" dirty="0">
                <a:latin typeface="Meiryo UI" panose="020B0604030504040204" pitchFamily="50" charset="-128"/>
                <a:ea typeface="Meiryo UI" panose="020B0604030504040204" pitchFamily="50" charset="-128"/>
              </a:rPr>
              <a:t>開発できる。</a:t>
            </a:r>
          </a:p>
          <a:p>
            <a:pPr marL="254487" lvl="1" indent="-254487">
              <a:lnSpc>
                <a:spcPts val="1828"/>
              </a:lnSpc>
              <a:spcBef>
                <a:spcPts val="0"/>
              </a:spcBef>
              <a:spcAft>
                <a:spcPts val="141"/>
              </a:spcAft>
              <a:buClr>
                <a:srgbClr val="CC0033"/>
              </a:buClr>
              <a:buFont typeface="Wingdings" panose="05000000000000000000" pitchFamily="2" charset="2"/>
              <a:buChar char="l"/>
            </a:pP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等のクラウドサービスとの連携も目標に</a:t>
            </a:r>
          </a:p>
        </p:txBody>
      </p:sp>
      <p:pic>
        <p:nvPicPr>
          <p:cNvPr id="105" name="図 104">
            <a:extLst>
              <a:ext uri="{FF2B5EF4-FFF2-40B4-BE49-F238E27FC236}">
                <a16:creationId xmlns:a16="http://schemas.microsoft.com/office/drawing/2014/main" id="{F9686BE7-92D1-42F8-ACFD-142AE2AA3BFA}"/>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6661" t="16661" r="17614" b="16661"/>
          <a:stretch/>
        </p:blipFill>
        <p:spPr>
          <a:xfrm>
            <a:off x="2044271" y="5361332"/>
            <a:ext cx="671144" cy="680871"/>
          </a:xfrm>
          <a:prstGeom prst="rect">
            <a:avLst/>
          </a:prstGeom>
        </p:spPr>
      </p:pic>
      <p:pic>
        <p:nvPicPr>
          <p:cNvPr id="107" name="グラフィックス 106">
            <a:extLst>
              <a:ext uri="{FF2B5EF4-FFF2-40B4-BE49-F238E27FC236}">
                <a16:creationId xmlns:a16="http://schemas.microsoft.com/office/drawing/2014/main" id="{C309BF41-9D1B-4B5B-A72F-2AF3D19A76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15256" y="2070029"/>
            <a:ext cx="1586135" cy="986624"/>
          </a:xfrm>
          <a:prstGeom prst="rect">
            <a:avLst/>
          </a:prstGeom>
        </p:spPr>
      </p:pic>
      <p:sp>
        <p:nvSpPr>
          <p:cNvPr id="108" name="テキスト ボックス 107">
            <a:extLst>
              <a:ext uri="{FF2B5EF4-FFF2-40B4-BE49-F238E27FC236}">
                <a16:creationId xmlns:a16="http://schemas.microsoft.com/office/drawing/2014/main" id="{20FFA1A6-063A-4BE2-9E7A-248F2E5227F7}"/>
              </a:ext>
            </a:extLst>
          </p:cNvPr>
          <p:cNvSpPr txBox="1"/>
          <p:nvPr/>
        </p:nvSpPr>
        <p:spPr>
          <a:xfrm>
            <a:off x="4453444" y="2432262"/>
            <a:ext cx="1865614" cy="506101"/>
          </a:xfrm>
          <a:prstGeom prst="rect">
            <a:avLst/>
          </a:prstGeom>
          <a:noFill/>
        </p:spPr>
        <p:txBody>
          <a:bodyPr wrap="square" rtlCol="0">
            <a:spAutoFit/>
          </a:bodyPr>
          <a:lstStyle/>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クラウド</a:t>
            </a:r>
            <a:endParaRPr lang="en-US" altLang="ja-JP" sz="1266" b="1" dirty="0">
              <a:solidFill>
                <a:schemeClr val="bg1"/>
              </a:solidFill>
              <a:latin typeface="Meiryo UI" panose="020B0604030504040204" pitchFamily="50" charset="-128"/>
              <a:ea typeface="Meiryo UI" panose="020B0604030504040204" pitchFamily="50" charset="-128"/>
            </a:endParaRPr>
          </a:p>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データ収集サービス</a:t>
            </a:r>
          </a:p>
        </p:txBody>
      </p:sp>
      <p:grpSp>
        <p:nvGrpSpPr>
          <p:cNvPr id="109" name="グループ化 108">
            <a:extLst>
              <a:ext uri="{FF2B5EF4-FFF2-40B4-BE49-F238E27FC236}">
                <a16:creationId xmlns:a16="http://schemas.microsoft.com/office/drawing/2014/main" id="{7C71D538-F789-4D28-8457-39535012662B}"/>
              </a:ext>
            </a:extLst>
          </p:cNvPr>
          <p:cNvGrpSpPr/>
          <p:nvPr/>
        </p:nvGrpSpPr>
        <p:grpSpPr>
          <a:xfrm>
            <a:off x="5043481" y="1909635"/>
            <a:ext cx="585690" cy="532899"/>
            <a:chOff x="1799952" y="1858978"/>
            <a:chExt cx="783577" cy="847545"/>
          </a:xfrm>
        </p:grpSpPr>
        <p:pic>
          <p:nvPicPr>
            <p:cNvPr id="110" name="Picture 91" descr="image-filtered.png">
              <a:extLst>
                <a:ext uri="{FF2B5EF4-FFF2-40B4-BE49-F238E27FC236}">
                  <a16:creationId xmlns:a16="http://schemas.microsoft.com/office/drawing/2014/main" id="{620D2816-CBDD-44FB-B029-2E77CC8CCCCC}"/>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799952" y="2175958"/>
              <a:ext cx="359565" cy="50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1" name="Picture 92" descr="pasted-image-filtered.png">
              <a:extLst>
                <a:ext uri="{FF2B5EF4-FFF2-40B4-BE49-F238E27FC236}">
                  <a16:creationId xmlns:a16="http://schemas.microsoft.com/office/drawing/2014/main" id="{BF0C62F8-60EF-4975-BE41-72C439551F93}"/>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09761" y="1858978"/>
              <a:ext cx="373768" cy="847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12" name="Picture 34">
            <a:extLst>
              <a:ext uri="{FF2B5EF4-FFF2-40B4-BE49-F238E27FC236}">
                <a16:creationId xmlns:a16="http://schemas.microsoft.com/office/drawing/2014/main" id="{B2C8887E-54D5-4C65-B73C-C85F89EA74A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9777" y="1894075"/>
            <a:ext cx="722626" cy="751396"/>
          </a:xfrm>
          <a:prstGeom prst="rect">
            <a:avLst/>
          </a:prstGeom>
          <a:noFill/>
          <a:ln w="76200" cap="flat">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6" name="図 95">
            <a:extLst>
              <a:ext uri="{FF2B5EF4-FFF2-40B4-BE49-F238E27FC236}">
                <a16:creationId xmlns:a16="http://schemas.microsoft.com/office/drawing/2014/main" id="{63E9E477-8ECC-40CD-9059-1555D318011F}"/>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96874" flipH="1">
            <a:off x="1059236" y="4611861"/>
            <a:ext cx="1679319" cy="1080362"/>
          </a:xfrm>
          <a:prstGeom prst="rect">
            <a:avLst/>
          </a:prstGeom>
        </p:spPr>
      </p:pic>
      <p:pic>
        <p:nvPicPr>
          <p:cNvPr id="59" name="Picture 20">
            <a:extLst>
              <a:ext uri="{FF2B5EF4-FFF2-40B4-BE49-F238E27FC236}">
                <a16:creationId xmlns:a16="http://schemas.microsoft.com/office/drawing/2014/main" id="{CD9CD593-D523-435E-A3E3-09D9453FD45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32476" y="4426589"/>
            <a:ext cx="305588" cy="5947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 name="グラフィックス 112">
            <a:extLst>
              <a:ext uri="{FF2B5EF4-FFF2-40B4-BE49-F238E27FC236}">
                <a16:creationId xmlns:a16="http://schemas.microsoft.com/office/drawing/2014/main" id="{F103803E-C897-4009-8B37-882F47AE72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92552" y="2542712"/>
            <a:ext cx="1586135" cy="986624"/>
          </a:xfrm>
          <a:prstGeom prst="rect">
            <a:avLst/>
          </a:prstGeom>
        </p:spPr>
      </p:pic>
      <p:sp>
        <p:nvSpPr>
          <p:cNvPr id="114" name="テキスト ボックス 113">
            <a:extLst>
              <a:ext uri="{FF2B5EF4-FFF2-40B4-BE49-F238E27FC236}">
                <a16:creationId xmlns:a16="http://schemas.microsoft.com/office/drawing/2014/main" id="{5249E36D-9443-4F02-8B40-D41B5D9B8BB9}"/>
              </a:ext>
            </a:extLst>
          </p:cNvPr>
          <p:cNvSpPr txBox="1"/>
          <p:nvPr/>
        </p:nvSpPr>
        <p:spPr>
          <a:xfrm>
            <a:off x="6930463" y="2916965"/>
            <a:ext cx="1865614" cy="506101"/>
          </a:xfrm>
          <a:prstGeom prst="rect">
            <a:avLst/>
          </a:prstGeom>
          <a:noFill/>
        </p:spPr>
        <p:txBody>
          <a:bodyPr wrap="square" rtlCol="0">
            <a:spAutoFit/>
          </a:bodyPr>
          <a:lstStyle/>
          <a:p>
            <a:pPr algn="ctr">
              <a:lnSpc>
                <a:spcPts val="1687"/>
              </a:lnSpc>
            </a:pPr>
            <a:r>
              <a:rPr lang="en-US" altLang="ja-JP" sz="1266" b="1">
                <a:solidFill>
                  <a:schemeClr val="bg1"/>
                </a:solidFill>
                <a:latin typeface="Meiryo UI" panose="020B0604030504040204" pitchFamily="50" charset="-128"/>
                <a:ea typeface="Meiryo UI" panose="020B0604030504040204" pitchFamily="50" charset="-128"/>
              </a:rPr>
              <a:t>AI</a:t>
            </a:r>
            <a:r>
              <a:rPr lang="ja-JP" altLang="en-US" sz="1266" b="1">
                <a:solidFill>
                  <a:schemeClr val="bg1"/>
                </a:solidFill>
                <a:latin typeface="Meiryo UI" panose="020B0604030504040204" pitchFamily="50" charset="-128"/>
                <a:ea typeface="Meiryo UI" panose="020B0604030504040204" pitchFamily="50" charset="-128"/>
              </a:rPr>
              <a:t>等データ</a:t>
            </a:r>
          </a:p>
          <a:p>
            <a:pPr algn="ctr">
              <a:lnSpc>
                <a:spcPts val="1687"/>
              </a:lnSpc>
            </a:pPr>
            <a:r>
              <a:rPr lang="ja-JP" altLang="en-US" sz="1266" b="1">
                <a:solidFill>
                  <a:schemeClr val="bg1"/>
                </a:solidFill>
                <a:latin typeface="Meiryo UI" panose="020B0604030504040204" pitchFamily="50" charset="-128"/>
                <a:ea typeface="Meiryo UI" panose="020B0604030504040204" pitchFamily="50" charset="-128"/>
              </a:rPr>
              <a:t>処理サービス</a:t>
            </a:r>
          </a:p>
        </p:txBody>
      </p:sp>
      <p:grpSp>
        <p:nvGrpSpPr>
          <p:cNvPr id="115" name="グループ化 114">
            <a:extLst>
              <a:ext uri="{FF2B5EF4-FFF2-40B4-BE49-F238E27FC236}">
                <a16:creationId xmlns:a16="http://schemas.microsoft.com/office/drawing/2014/main" id="{2AE778CA-8BDE-4402-8CD3-F17B6C9180E6}"/>
              </a:ext>
            </a:extLst>
          </p:cNvPr>
          <p:cNvGrpSpPr/>
          <p:nvPr/>
        </p:nvGrpSpPr>
        <p:grpSpPr>
          <a:xfrm>
            <a:off x="7535613" y="2350169"/>
            <a:ext cx="585690" cy="532899"/>
            <a:chOff x="1799952" y="1858978"/>
            <a:chExt cx="783577" cy="847545"/>
          </a:xfrm>
        </p:grpSpPr>
        <p:pic>
          <p:nvPicPr>
            <p:cNvPr id="116" name="Picture 91" descr="image-filtered.png">
              <a:extLst>
                <a:ext uri="{FF2B5EF4-FFF2-40B4-BE49-F238E27FC236}">
                  <a16:creationId xmlns:a16="http://schemas.microsoft.com/office/drawing/2014/main" id="{DEC7FCAD-A75C-4D6A-AB12-E6D50E9778AE}"/>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799952" y="2175958"/>
              <a:ext cx="359565" cy="50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7" name="Picture 92" descr="pasted-image-filtered.png">
              <a:extLst>
                <a:ext uri="{FF2B5EF4-FFF2-40B4-BE49-F238E27FC236}">
                  <a16:creationId xmlns:a16="http://schemas.microsoft.com/office/drawing/2014/main" id="{474EAFCC-EE5F-40EE-B201-DA8F21ACBDE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09761" y="1858978"/>
              <a:ext cx="373768" cy="847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 name="タイトル 1">
            <a:extLst>
              <a:ext uri="{FF2B5EF4-FFF2-40B4-BE49-F238E27FC236}">
                <a16:creationId xmlns:a16="http://schemas.microsoft.com/office/drawing/2014/main" id="{66248593-ED9D-F84E-BA3D-A28C56ACD8E7}"/>
              </a:ext>
            </a:extLst>
          </p:cNvPr>
          <p:cNvSpPr>
            <a:spLocks noGrp="1"/>
          </p:cNvSpPr>
          <p:nvPr>
            <p:ph type="title"/>
          </p:nvPr>
        </p:nvSpPr>
        <p:spPr/>
        <p:txBody>
          <a:bodyPr/>
          <a:lstStyle/>
          <a:p>
            <a:r>
              <a:rPr lang="ja-JP" altLang="en-US" sz="3200"/>
              <a:t>データの見える化・分析アプリ開発</a:t>
            </a:r>
            <a:endParaRPr kumimoji="1" lang="ja-JP" altLang="en-US" sz="3200"/>
          </a:p>
        </p:txBody>
      </p:sp>
      <p:sp>
        <p:nvSpPr>
          <p:cNvPr id="4" name="日付プレースホルダー 3">
            <a:extLst>
              <a:ext uri="{FF2B5EF4-FFF2-40B4-BE49-F238E27FC236}">
                <a16:creationId xmlns:a16="http://schemas.microsoft.com/office/drawing/2014/main" id="{170D112C-03AE-4C4F-8F25-9196BACCBDC5}"/>
              </a:ext>
            </a:extLst>
          </p:cNvPr>
          <p:cNvSpPr>
            <a:spLocks noGrp="1"/>
          </p:cNvSpPr>
          <p:nvPr>
            <p:ph type="dt" sz="half" idx="10"/>
          </p:nvPr>
        </p:nvSpPr>
        <p:spPr/>
        <p:txBody>
          <a:bodyPr/>
          <a:lstStyle/>
          <a:p>
            <a:r>
              <a:rPr kumimoji="1" lang="en-US" altLang="ja-JP"/>
              <a:t>2019/10/04</a:t>
            </a:r>
            <a:endParaRPr kumimoji="1" lang="ja-JP" altLang="en-US"/>
          </a:p>
        </p:txBody>
      </p:sp>
      <p:sp>
        <p:nvSpPr>
          <p:cNvPr id="6" name="フッター プレースホルダー 5">
            <a:extLst>
              <a:ext uri="{FF2B5EF4-FFF2-40B4-BE49-F238E27FC236}">
                <a16:creationId xmlns:a16="http://schemas.microsoft.com/office/drawing/2014/main" id="{07CF6FCC-7F53-B84E-A258-7915E917C541}"/>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7" name="スライド番号プレースホルダー 6">
            <a:extLst>
              <a:ext uri="{FF2B5EF4-FFF2-40B4-BE49-F238E27FC236}">
                <a16:creationId xmlns:a16="http://schemas.microsoft.com/office/drawing/2014/main" id="{17F6DA39-F6CC-C048-85FA-1608A14EDFE6}"/>
              </a:ext>
            </a:extLst>
          </p:cNvPr>
          <p:cNvSpPr>
            <a:spLocks noGrp="1"/>
          </p:cNvSpPr>
          <p:nvPr>
            <p:ph type="sldNum" sz="quarter" idx="12"/>
          </p:nvPr>
        </p:nvSpPr>
        <p:spPr/>
        <p:txBody>
          <a:bodyPr/>
          <a:lstStyle/>
          <a:p>
            <a:fld id="{78E8CB0D-5CF3-D74D-8043-C1424D1EE8AC}" type="slidenum">
              <a:rPr kumimoji="1" lang="ja-JP" altLang="en-US" smtClean="0"/>
              <a:t>10</a:t>
            </a:fld>
            <a:endParaRPr kumimoji="1" lang="ja-JP" altLang="en-US"/>
          </a:p>
        </p:txBody>
      </p:sp>
      <p:pic>
        <p:nvPicPr>
          <p:cNvPr id="100" name="図 99">
            <a:extLst>
              <a:ext uri="{FF2B5EF4-FFF2-40B4-BE49-F238E27FC236}">
                <a16:creationId xmlns:a16="http://schemas.microsoft.com/office/drawing/2014/main" id="{69811790-D4F7-4736-AB36-A5106FF24780}"/>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2096" t="26904" r="7769" b="19289"/>
          <a:stretch/>
        </p:blipFill>
        <p:spPr>
          <a:xfrm>
            <a:off x="6624726" y="2605345"/>
            <a:ext cx="867858" cy="327494"/>
          </a:xfrm>
          <a:prstGeom prst="rect">
            <a:avLst/>
          </a:prstGeom>
        </p:spPr>
      </p:pic>
      <p:sp>
        <p:nvSpPr>
          <p:cNvPr id="3" name="右矢印 2">
            <a:extLst>
              <a:ext uri="{FF2B5EF4-FFF2-40B4-BE49-F238E27FC236}">
                <a16:creationId xmlns:a16="http://schemas.microsoft.com/office/drawing/2014/main" id="{121F81F7-98A8-734C-B854-DBC02D87A7AF}"/>
              </a:ext>
            </a:extLst>
          </p:cNvPr>
          <p:cNvSpPr/>
          <p:nvPr/>
        </p:nvSpPr>
        <p:spPr bwMode="auto">
          <a:xfrm>
            <a:off x="5639777" y="4778485"/>
            <a:ext cx="984949" cy="582847"/>
          </a:xfrm>
          <a:prstGeom prst="rightArrow">
            <a:avLst>
              <a:gd name="adj1" fmla="val 55144"/>
              <a:gd name="adj2" fmla="val 50000"/>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a:ln>
                  <a:noFill/>
                </a:ln>
                <a:solidFill>
                  <a:schemeClr val="tx2"/>
                </a:solidFill>
                <a:effectLst/>
                <a:latin typeface="Arial" charset="0"/>
                <a:cs typeface="Arial" charset="0"/>
              </a:rPr>
              <a:t>表示</a:t>
            </a:r>
          </a:p>
        </p:txBody>
      </p:sp>
      <p:sp>
        <p:nvSpPr>
          <p:cNvPr id="44" name="右矢印 43">
            <a:extLst>
              <a:ext uri="{FF2B5EF4-FFF2-40B4-BE49-F238E27FC236}">
                <a16:creationId xmlns:a16="http://schemas.microsoft.com/office/drawing/2014/main" id="{FA94BD43-3FEC-1140-A9B8-1896CC9D9B7F}"/>
              </a:ext>
            </a:extLst>
          </p:cNvPr>
          <p:cNvSpPr/>
          <p:nvPr/>
        </p:nvSpPr>
        <p:spPr bwMode="auto">
          <a:xfrm rot="19934201" flipH="1">
            <a:off x="2948395" y="3668469"/>
            <a:ext cx="1633256" cy="582847"/>
          </a:xfrm>
          <a:prstGeom prst="rightArrow">
            <a:avLst>
              <a:gd name="adj1" fmla="val 55144"/>
              <a:gd name="adj2" fmla="val 50000"/>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a:ln>
                  <a:noFill/>
                </a:ln>
                <a:solidFill>
                  <a:schemeClr val="tx2"/>
                </a:solidFill>
                <a:effectLst/>
                <a:latin typeface="Arial" charset="0"/>
                <a:cs typeface="Arial" charset="0"/>
              </a:rPr>
              <a:t>データ取得</a:t>
            </a:r>
          </a:p>
        </p:txBody>
      </p:sp>
    </p:spTree>
    <p:extLst>
      <p:ext uri="{BB962C8B-B14F-4D97-AF65-F5344CB8AC3E}">
        <p14:creationId xmlns:p14="http://schemas.microsoft.com/office/powerpoint/2010/main" val="569303068"/>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楕円 7">
            <a:extLst>
              <a:ext uri="{FF2B5EF4-FFF2-40B4-BE49-F238E27FC236}">
                <a16:creationId xmlns:a16="http://schemas.microsoft.com/office/drawing/2014/main" id="{BBF6B9F5-8E8E-6947-B6F5-CC4E0DDA58FC}"/>
              </a:ext>
            </a:extLst>
          </p:cNvPr>
          <p:cNvSpPr/>
          <p:nvPr/>
        </p:nvSpPr>
        <p:spPr bwMode="auto">
          <a:xfrm>
            <a:off x="2675004" y="2437674"/>
            <a:ext cx="3855904" cy="2600456"/>
          </a:xfrm>
          <a:prstGeom prst="ellipse">
            <a:avLst/>
          </a:prstGeom>
          <a:solidFill>
            <a:srgbClr val="E2ECF6"/>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2" name="タイトル 1">
            <a:extLst>
              <a:ext uri="{FF2B5EF4-FFF2-40B4-BE49-F238E27FC236}">
                <a16:creationId xmlns:a16="http://schemas.microsoft.com/office/drawing/2014/main" id="{07074C84-2E3D-434E-8D0A-8F3DE41C520A}"/>
              </a:ext>
            </a:extLst>
          </p:cNvPr>
          <p:cNvSpPr>
            <a:spLocks noGrp="1"/>
          </p:cNvSpPr>
          <p:nvPr>
            <p:ph type="title"/>
          </p:nvPr>
        </p:nvSpPr>
        <p:spPr/>
        <p:txBody>
          <a:bodyPr/>
          <a:lstStyle/>
          <a:p>
            <a:r>
              <a:rPr lang="ja-JP" altLang="en-US" sz="2800"/>
              <a:t>我々の目指すところ</a:t>
            </a:r>
            <a:br>
              <a:rPr kumimoji="1" lang="en-US" altLang="ja-JP" dirty="0"/>
            </a:br>
            <a:r>
              <a:rPr kumimoji="1" lang="ja-JP" altLang="en-US"/>
              <a:t>中小製造業の</a:t>
            </a:r>
            <a:r>
              <a:rPr kumimoji="1" lang="en-US" altLang="ja-JP" dirty="0"/>
              <a:t>IoT</a:t>
            </a:r>
            <a:r>
              <a:rPr kumimoji="1" lang="ja-JP" altLang="en-US"/>
              <a:t>コミュニティ</a:t>
            </a:r>
          </a:p>
        </p:txBody>
      </p:sp>
      <p:sp>
        <p:nvSpPr>
          <p:cNvPr id="6" name="角丸四角形 5">
            <a:extLst>
              <a:ext uri="{FF2B5EF4-FFF2-40B4-BE49-F238E27FC236}">
                <a16:creationId xmlns:a16="http://schemas.microsoft.com/office/drawing/2014/main" id="{A7E10FF2-4939-EF44-B43F-43974F5FABC8}"/>
              </a:ext>
            </a:extLst>
          </p:cNvPr>
          <p:cNvSpPr/>
          <p:nvPr/>
        </p:nvSpPr>
        <p:spPr bwMode="auto">
          <a:xfrm>
            <a:off x="1034651" y="5743492"/>
            <a:ext cx="4985149" cy="720725"/>
          </a:xfrm>
          <a:prstGeom prst="roundRect">
            <a:avLst/>
          </a:prstGeom>
          <a:solidFill>
            <a:srgbClr val="E2ECF6"/>
          </a:solidFill>
          <a:ln w="762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a:ln>
                  <a:noFill/>
                </a:ln>
                <a:solidFill>
                  <a:schemeClr val="tx1"/>
                </a:solidFill>
                <a:effectLst/>
                <a:latin typeface="Arial" charset="0"/>
                <a:cs typeface="Arial" charset="0"/>
              </a:rPr>
              <a:t>中小製造業ユーザ</a:t>
            </a:r>
          </a:p>
        </p:txBody>
      </p:sp>
      <p:pic>
        <p:nvPicPr>
          <p:cNvPr id="7" name="図 6" descr="スクリーンショット, モニター, 室内 が含まれている画像&#10;&#10;自動的に生成された説明">
            <a:extLst>
              <a:ext uri="{FF2B5EF4-FFF2-40B4-BE49-F238E27FC236}">
                <a16:creationId xmlns:a16="http://schemas.microsoft.com/office/drawing/2014/main" id="{1C272162-7A02-6A47-9AB0-4B797E99B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102" y="2887223"/>
            <a:ext cx="2653088" cy="1891795"/>
          </a:xfrm>
          <a:prstGeom prst="rect">
            <a:avLst/>
          </a:prstGeom>
        </p:spPr>
      </p:pic>
      <p:sp>
        <p:nvSpPr>
          <p:cNvPr id="9" name="角丸四角形 8">
            <a:extLst>
              <a:ext uri="{FF2B5EF4-FFF2-40B4-BE49-F238E27FC236}">
                <a16:creationId xmlns:a16="http://schemas.microsoft.com/office/drawing/2014/main" id="{B8D7C5E2-2ED8-8649-A869-0BB69B2C2A9A}"/>
              </a:ext>
            </a:extLst>
          </p:cNvPr>
          <p:cNvSpPr/>
          <p:nvPr/>
        </p:nvSpPr>
        <p:spPr bwMode="auto">
          <a:xfrm>
            <a:off x="594910" y="2254477"/>
            <a:ext cx="1447729" cy="2429323"/>
          </a:xfrm>
          <a:prstGeom prst="round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a:ln>
                  <a:noFill/>
                </a:ln>
                <a:solidFill>
                  <a:schemeClr val="tx1"/>
                </a:solidFill>
                <a:effectLst/>
                <a:latin typeface="Arial" charset="0"/>
                <a:cs typeface="Arial" charset="0"/>
              </a:rPr>
              <a:t>生産設備</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制御機器</a:t>
            </a:r>
            <a:endParaRPr lang="en-US" altLang="ja-JP" sz="1600" dirty="0">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a:ln>
                  <a:noFill/>
                </a:ln>
                <a:solidFill>
                  <a:schemeClr val="tx1"/>
                </a:solidFill>
                <a:effectLst/>
                <a:latin typeface="Arial" charset="0"/>
                <a:cs typeface="Arial" charset="0"/>
              </a:rPr>
              <a:t>センサ</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等</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機器ベンダ</a:t>
            </a:r>
            <a:endParaRPr kumimoji="0" lang="en-US" altLang="ja-JP" sz="1600" b="0" i="0" u="none" strike="noStrike" cap="none" normalizeH="0" baseline="0" dirty="0">
              <a:ln>
                <a:noFill/>
              </a:ln>
              <a:solidFill>
                <a:schemeClr val="tx1"/>
              </a:solidFill>
              <a:effectLst/>
              <a:latin typeface="Arial" charset="0"/>
              <a:cs typeface="Arial" charset="0"/>
            </a:endParaRPr>
          </a:p>
        </p:txBody>
      </p:sp>
      <p:sp>
        <p:nvSpPr>
          <p:cNvPr id="10" name="雲形吹き出し 9">
            <a:extLst>
              <a:ext uri="{FF2B5EF4-FFF2-40B4-BE49-F238E27FC236}">
                <a16:creationId xmlns:a16="http://schemas.microsoft.com/office/drawing/2014/main" id="{F5BBA6BE-9C17-1E43-B1E1-18181E3FEA2B}"/>
              </a:ext>
            </a:extLst>
          </p:cNvPr>
          <p:cNvSpPr/>
          <p:nvPr/>
        </p:nvSpPr>
        <p:spPr bwMode="auto">
          <a:xfrm>
            <a:off x="6468996" y="1623181"/>
            <a:ext cx="2274656" cy="1262591"/>
          </a:xfrm>
          <a:prstGeom prst="cloudCallout">
            <a:avLst>
              <a:gd name="adj1" fmla="val -18536"/>
              <a:gd name="adj2" fmla="val 25038"/>
            </a:avLst>
          </a:prstGeom>
          <a:solidFill>
            <a:srgbClr val="E2ECF6"/>
          </a:solidFill>
          <a:ln w="762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1" i="0" u="none" strike="noStrike" cap="none" normalizeH="0" baseline="0">
                <a:ln>
                  <a:noFill/>
                </a:ln>
                <a:solidFill>
                  <a:schemeClr val="tx1"/>
                </a:solidFill>
                <a:effectLst/>
                <a:latin typeface="Arial" charset="0"/>
                <a:cs typeface="Arial" charset="0"/>
              </a:rPr>
              <a:t>クラウド</a:t>
            </a:r>
            <a:br>
              <a:rPr kumimoji="0" lang="en-US" altLang="ja-JP" sz="2000" b="1" i="0" u="none" strike="noStrike" cap="none" normalizeH="0" baseline="0" dirty="0">
                <a:ln>
                  <a:noFill/>
                </a:ln>
                <a:solidFill>
                  <a:schemeClr val="tx1"/>
                </a:solidFill>
                <a:effectLst/>
                <a:latin typeface="Arial" charset="0"/>
                <a:cs typeface="Arial" charset="0"/>
              </a:rPr>
            </a:br>
            <a:r>
              <a:rPr kumimoji="0" lang="ja-JP" altLang="en-US" sz="2000" b="1" i="0" u="none" strike="noStrike" cap="none" normalizeH="0" baseline="0">
                <a:ln>
                  <a:noFill/>
                </a:ln>
                <a:solidFill>
                  <a:schemeClr val="tx1"/>
                </a:solidFill>
                <a:effectLst/>
                <a:latin typeface="Arial" charset="0"/>
                <a:cs typeface="Arial" charset="0"/>
              </a:rPr>
              <a:t>サービス</a:t>
            </a:r>
          </a:p>
        </p:txBody>
      </p:sp>
      <p:pic>
        <p:nvPicPr>
          <p:cNvPr id="11" name="図 10">
            <a:extLst>
              <a:ext uri="{FF2B5EF4-FFF2-40B4-BE49-F238E27FC236}">
                <a16:creationId xmlns:a16="http://schemas.microsoft.com/office/drawing/2014/main" id="{89BA47A5-7BC9-5040-8536-EAEB77E263CD}"/>
              </a:ext>
            </a:extLst>
          </p:cNvPr>
          <p:cNvPicPr>
            <a:picLocks noChangeAspect="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665054" y="4518608"/>
            <a:ext cx="2096956" cy="1885337"/>
          </a:xfrm>
          <a:prstGeom prst="rect">
            <a:avLst/>
          </a:prstGeom>
        </p:spPr>
      </p:pic>
      <p:pic>
        <p:nvPicPr>
          <p:cNvPr id="12" name="図 11">
            <a:extLst>
              <a:ext uri="{FF2B5EF4-FFF2-40B4-BE49-F238E27FC236}">
                <a16:creationId xmlns:a16="http://schemas.microsoft.com/office/drawing/2014/main" id="{5DAE1857-8E88-CB47-9075-59FF5EEDE3F4}"/>
              </a:ext>
            </a:extLst>
          </p:cNvPr>
          <p:cNvPicPr>
            <a:picLocks noChangeAspect="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flipH="1">
            <a:off x="6318729" y="5096365"/>
            <a:ext cx="1027075" cy="762600"/>
          </a:xfrm>
          <a:prstGeom prst="rect">
            <a:avLst/>
          </a:prstGeom>
        </p:spPr>
      </p:pic>
      <p:pic>
        <p:nvPicPr>
          <p:cNvPr id="14" name="グラフィックス 13" descr="工場">
            <a:extLst>
              <a:ext uri="{FF2B5EF4-FFF2-40B4-BE49-F238E27FC236}">
                <a16:creationId xmlns:a16="http://schemas.microsoft.com/office/drawing/2014/main" id="{02142693-973C-EC40-8E8D-433C21C75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878" y="4806442"/>
            <a:ext cx="1668565" cy="1668565"/>
          </a:xfrm>
          <a:prstGeom prst="rect">
            <a:avLst/>
          </a:prstGeom>
        </p:spPr>
      </p:pic>
      <p:grpSp>
        <p:nvGrpSpPr>
          <p:cNvPr id="23" name="グループ化 22">
            <a:extLst>
              <a:ext uri="{FF2B5EF4-FFF2-40B4-BE49-F238E27FC236}">
                <a16:creationId xmlns:a16="http://schemas.microsoft.com/office/drawing/2014/main" id="{3081DB88-7CC2-B24C-893D-B93E0463E9B4}"/>
              </a:ext>
            </a:extLst>
          </p:cNvPr>
          <p:cNvGrpSpPr/>
          <p:nvPr/>
        </p:nvGrpSpPr>
        <p:grpSpPr>
          <a:xfrm>
            <a:off x="1559196" y="3106243"/>
            <a:ext cx="2300186" cy="525123"/>
            <a:chOff x="1412989" y="1729354"/>
            <a:chExt cx="2300186" cy="525123"/>
          </a:xfrm>
        </p:grpSpPr>
        <p:pic>
          <p:nvPicPr>
            <p:cNvPr id="21" name="図 20" descr="スクリーンショット が含まれている画像&#10;&#10;自動的に生成された説明">
              <a:extLst>
                <a:ext uri="{FF2B5EF4-FFF2-40B4-BE49-F238E27FC236}">
                  <a16:creationId xmlns:a16="http://schemas.microsoft.com/office/drawing/2014/main" id="{AA1381C9-5845-E940-BC0E-1D33804DC7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2" name="テキスト ボックス 21">
              <a:extLst>
                <a:ext uri="{FF2B5EF4-FFF2-40B4-BE49-F238E27FC236}">
                  <a16:creationId xmlns:a16="http://schemas.microsoft.com/office/drawing/2014/main" id="{FE0BACAA-4D3E-1D44-B13C-0D0035AC79DE}"/>
                </a:ext>
              </a:extLst>
            </p:cNvPr>
            <p:cNvSpPr txBox="1"/>
            <p:nvPr/>
          </p:nvSpPr>
          <p:spPr>
            <a:xfrm>
              <a:off x="1870291" y="1853916"/>
              <a:ext cx="1655107" cy="276999"/>
            </a:xfrm>
            <a:prstGeom prst="rect">
              <a:avLst/>
            </a:prstGeom>
            <a:noFill/>
          </p:spPr>
          <p:txBody>
            <a:bodyPr wrap="square" rtlCol="0">
              <a:spAutoFit/>
            </a:bodyPr>
            <a:lstStyle/>
            <a:p>
              <a:r>
                <a:rPr kumimoji="1" lang="ja-JP" altLang="en-US" sz="1200"/>
                <a:t>ベンダカスタム</a:t>
              </a:r>
              <a:r>
                <a:rPr kumimoji="1" lang="en-US" altLang="ja-JP" sz="1200" dirty="0"/>
                <a:t>Node</a:t>
              </a:r>
              <a:endParaRPr kumimoji="1" lang="ja-JP" altLang="en-US" sz="1200"/>
            </a:p>
          </p:txBody>
        </p:sp>
      </p:grpSp>
      <p:grpSp>
        <p:nvGrpSpPr>
          <p:cNvPr id="24" name="グループ化 23">
            <a:extLst>
              <a:ext uri="{FF2B5EF4-FFF2-40B4-BE49-F238E27FC236}">
                <a16:creationId xmlns:a16="http://schemas.microsoft.com/office/drawing/2014/main" id="{72CBA6B9-2992-C74C-AE07-D9B76878B8AF}"/>
              </a:ext>
            </a:extLst>
          </p:cNvPr>
          <p:cNvGrpSpPr/>
          <p:nvPr/>
        </p:nvGrpSpPr>
        <p:grpSpPr>
          <a:xfrm>
            <a:off x="5533356" y="2672338"/>
            <a:ext cx="2597823" cy="593072"/>
            <a:chOff x="1412989" y="1729354"/>
            <a:chExt cx="2300186" cy="525123"/>
          </a:xfrm>
        </p:grpSpPr>
        <p:pic>
          <p:nvPicPr>
            <p:cNvPr id="25" name="図 24" descr="スクリーンショット が含まれている画像&#10;&#10;自動的に生成された説明">
              <a:extLst>
                <a:ext uri="{FF2B5EF4-FFF2-40B4-BE49-F238E27FC236}">
                  <a16:creationId xmlns:a16="http://schemas.microsoft.com/office/drawing/2014/main" id="{3FD41A7C-E120-5341-8255-E5DDA3B9B0C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6" name="テキスト ボックス 25">
              <a:extLst>
                <a:ext uri="{FF2B5EF4-FFF2-40B4-BE49-F238E27FC236}">
                  <a16:creationId xmlns:a16="http://schemas.microsoft.com/office/drawing/2014/main" id="{84CC6EB3-D9D9-EC44-9C24-961E81074520}"/>
                </a:ext>
              </a:extLst>
            </p:cNvPr>
            <p:cNvSpPr txBox="1"/>
            <p:nvPr/>
          </p:nvSpPr>
          <p:spPr>
            <a:xfrm>
              <a:off x="1870291" y="1853916"/>
              <a:ext cx="1655107" cy="272515"/>
            </a:xfrm>
            <a:prstGeom prst="rect">
              <a:avLst/>
            </a:prstGeom>
            <a:noFill/>
          </p:spPr>
          <p:txBody>
            <a:bodyPr wrap="square" rtlCol="0">
              <a:spAutoFit/>
            </a:bodyPr>
            <a:lstStyle/>
            <a:p>
              <a:r>
                <a:rPr kumimoji="1" lang="ja-JP" altLang="en-US" sz="1100"/>
                <a:t>クラウドカスタム</a:t>
              </a:r>
              <a:r>
                <a:rPr kumimoji="1" lang="en-US" altLang="ja-JP" sz="1400" dirty="0"/>
                <a:t>Node</a:t>
              </a:r>
              <a:endParaRPr kumimoji="1" lang="ja-JP" altLang="en-US" sz="1400"/>
            </a:p>
          </p:txBody>
        </p:sp>
      </p:grpSp>
      <p:grpSp>
        <p:nvGrpSpPr>
          <p:cNvPr id="27" name="グループ化 26">
            <a:extLst>
              <a:ext uri="{FF2B5EF4-FFF2-40B4-BE49-F238E27FC236}">
                <a16:creationId xmlns:a16="http://schemas.microsoft.com/office/drawing/2014/main" id="{A427F09B-D52C-EE45-89AF-5D67ADA98F93}"/>
              </a:ext>
            </a:extLst>
          </p:cNvPr>
          <p:cNvGrpSpPr/>
          <p:nvPr/>
        </p:nvGrpSpPr>
        <p:grpSpPr>
          <a:xfrm>
            <a:off x="5884461" y="3840144"/>
            <a:ext cx="2653088" cy="605689"/>
            <a:chOff x="1412989" y="1729354"/>
            <a:chExt cx="2300186" cy="525123"/>
          </a:xfrm>
        </p:grpSpPr>
        <p:pic>
          <p:nvPicPr>
            <p:cNvPr id="28" name="図 27" descr="スクリーンショット が含まれている画像&#10;&#10;自動的に生成された説明">
              <a:extLst>
                <a:ext uri="{FF2B5EF4-FFF2-40B4-BE49-F238E27FC236}">
                  <a16:creationId xmlns:a16="http://schemas.microsoft.com/office/drawing/2014/main" id="{41D9E76C-52C5-CC41-9A6E-014F2AE5926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9" name="テキスト ボックス 28">
              <a:extLst>
                <a:ext uri="{FF2B5EF4-FFF2-40B4-BE49-F238E27FC236}">
                  <a16:creationId xmlns:a16="http://schemas.microsoft.com/office/drawing/2014/main" id="{616A53E4-565F-D049-A903-59E9F2B2AD83}"/>
                </a:ext>
              </a:extLst>
            </p:cNvPr>
            <p:cNvSpPr txBox="1"/>
            <p:nvPr/>
          </p:nvSpPr>
          <p:spPr>
            <a:xfrm>
              <a:off x="1870291" y="1853916"/>
              <a:ext cx="1655107" cy="255863"/>
            </a:xfrm>
            <a:prstGeom prst="rect">
              <a:avLst/>
            </a:prstGeom>
            <a:noFill/>
          </p:spPr>
          <p:txBody>
            <a:bodyPr wrap="square" rtlCol="0">
              <a:spAutoFit/>
            </a:bodyPr>
            <a:lstStyle/>
            <a:p>
              <a:r>
                <a:rPr kumimoji="1" lang="ja-JP" altLang="en-US" sz="1100"/>
                <a:t>見える化カスタム</a:t>
              </a:r>
              <a:r>
                <a:rPr kumimoji="1" lang="en-US" altLang="ja-JP" sz="1400" dirty="0"/>
                <a:t>Node</a:t>
              </a:r>
              <a:endParaRPr kumimoji="1" lang="ja-JP" altLang="en-US" sz="1400"/>
            </a:p>
          </p:txBody>
        </p:sp>
      </p:grpSp>
      <p:sp>
        <p:nvSpPr>
          <p:cNvPr id="30" name="テキスト ボックス 29">
            <a:extLst>
              <a:ext uri="{FF2B5EF4-FFF2-40B4-BE49-F238E27FC236}">
                <a16:creationId xmlns:a16="http://schemas.microsoft.com/office/drawing/2014/main" id="{749EECAC-74E8-E143-AFB9-7B16B8F44866}"/>
              </a:ext>
            </a:extLst>
          </p:cNvPr>
          <p:cNvSpPr txBox="1"/>
          <p:nvPr/>
        </p:nvSpPr>
        <p:spPr>
          <a:xfrm>
            <a:off x="1858344" y="4647430"/>
            <a:ext cx="3200077" cy="369332"/>
          </a:xfrm>
          <a:prstGeom prst="rect">
            <a:avLst/>
          </a:prstGeom>
          <a:solidFill>
            <a:schemeClr val="accent3">
              <a:lumMod val="25000"/>
            </a:schemeClr>
          </a:solidFill>
        </p:spPr>
        <p:txBody>
          <a:bodyPr wrap="square" rtlCol="0">
            <a:spAutoFit/>
          </a:bodyPr>
          <a:lstStyle/>
          <a:p>
            <a:r>
              <a:rPr kumimoji="1" lang="ja-JP" altLang="en-US">
                <a:solidFill>
                  <a:schemeClr val="tx2"/>
                </a:solidFill>
              </a:rPr>
              <a:t>オープンソースコミュニティ</a:t>
            </a:r>
          </a:p>
        </p:txBody>
      </p:sp>
      <p:sp>
        <p:nvSpPr>
          <p:cNvPr id="31" name="右矢印 30">
            <a:extLst>
              <a:ext uri="{FF2B5EF4-FFF2-40B4-BE49-F238E27FC236}">
                <a16:creationId xmlns:a16="http://schemas.microsoft.com/office/drawing/2014/main" id="{E16F41C8-9B15-4E47-8C35-8B4DE7097DAA}"/>
              </a:ext>
            </a:extLst>
          </p:cNvPr>
          <p:cNvSpPr/>
          <p:nvPr/>
        </p:nvSpPr>
        <p:spPr bwMode="auto">
          <a:xfrm>
            <a:off x="2181252" y="3635235"/>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2" name="右矢印 31">
            <a:extLst>
              <a:ext uri="{FF2B5EF4-FFF2-40B4-BE49-F238E27FC236}">
                <a16:creationId xmlns:a16="http://schemas.microsoft.com/office/drawing/2014/main" id="{DB0CC7C6-05EB-7645-973E-29020C2AE4FD}"/>
              </a:ext>
            </a:extLst>
          </p:cNvPr>
          <p:cNvSpPr/>
          <p:nvPr/>
        </p:nvSpPr>
        <p:spPr bwMode="auto">
          <a:xfrm rot="9110169">
            <a:off x="5476866" y="2359066"/>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3" name="右矢印 32">
            <a:extLst>
              <a:ext uri="{FF2B5EF4-FFF2-40B4-BE49-F238E27FC236}">
                <a16:creationId xmlns:a16="http://schemas.microsoft.com/office/drawing/2014/main" id="{88CB4B82-CDFA-814F-8DA6-9A27CA4E8834}"/>
              </a:ext>
            </a:extLst>
          </p:cNvPr>
          <p:cNvSpPr/>
          <p:nvPr/>
        </p:nvSpPr>
        <p:spPr bwMode="auto">
          <a:xfrm rot="11437323">
            <a:off x="5467856" y="4236919"/>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4" name="上下矢印 33">
            <a:extLst>
              <a:ext uri="{FF2B5EF4-FFF2-40B4-BE49-F238E27FC236}">
                <a16:creationId xmlns:a16="http://schemas.microsoft.com/office/drawing/2014/main" id="{D592E97E-86F7-3B4D-A0D9-416E5A073860}"/>
              </a:ext>
            </a:extLst>
          </p:cNvPr>
          <p:cNvSpPr/>
          <p:nvPr/>
        </p:nvSpPr>
        <p:spPr bwMode="auto">
          <a:xfrm>
            <a:off x="3828123" y="5096365"/>
            <a:ext cx="868239" cy="602506"/>
          </a:xfrm>
          <a:prstGeom prst="upDownArrow">
            <a:avLst>
              <a:gd name="adj1" fmla="val 50000"/>
              <a:gd name="adj2" fmla="val 30057"/>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5" name="角丸四角形 34">
            <a:extLst>
              <a:ext uri="{FF2B5EF4-FFF2-40B4-BE49-F238E27FC236}">
                <a16:creationId xmlns:a16="http://schemas.microsoft.com/office/drawing/2014/main" id="{B6921B22-BF3C-104F-9DA9-543D6A4FF901}"/>
              </a:ext>
            </a:extLst>
          </p:cNvPr>
          <p:cNvSpPr/>
          <p:nvPr/>
        </p:nvSpPr>
        <p:spPr bwMode="auto">
          <a:xfrm>
            <a:off x="349835" y="1405489"/>
            <a:ext cx="4958363" cy="1129053"/>
          </a:xfrm>
          <a:prstGeom prst="roundRect">
            <a:avLst/>
          </a:prstGeom>
          <a:solidFill>
            <a:schemeClr val="accent4"/>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a:solidFill>
                  <a:schemeClr val="tx2"/>
                </a:solidFill>
                <a:latin typeface="Arial" charset="0"/>
                <a:cs typeface="Arial" charset="0"/>
              </a:rPr>
              <a:t>ト</a:t>
            </a:r>
            <a:r>
              <a:rPr kumimoji="0" lang="ja-JP" altLang="en-US" sz="1800" b="0" i="0" u="none" strike="noStrike" cap="none" normalizeH="0" baseline="0" dirty="0">
                <a:ln>
                  <a:noFill/>
                </a:ln>
                <a:solidFill>
                  <a:schemeClr val="tx2"/>
                </a:solidFill>
                <a:effectLst/>
                <a:latin typeface="Arial" charset="0"/>
                <a:cs typeface="Arial" charset="0"/>
              </a:rPr>
              <a:t>ライ＆エラーを経た高付加価値な</a:t>
            </a:r>
            <a:r>
              <a:rPr kumimoji="0" lang="en-US" altLang="ja-JP" sz="1800" b="0" i="0" u="none" strike="noStrike" cap="none" normalizeH="0" baseline="0" dirty="0">
                <a:ln>
                  <a:noFill/>
                </a:ln>
                <a:solidFill>
                  <a:schemeClr val="tx2"/>
                </a:solidFill>
                <a:effectLst/>
                <a:latin typeface="Arial" charset="0"/>
                <a:cs typeface="Arial" charset="0"/>
              </a:rPr>
              <a:t>Node</a:t>
            </a:r>
            <a:r>
              <a:rPr kumimoji="0" lang="ja-JP" altLang="en-US" sz="1800" b="0" i="0" u="none" strike="noStrike" cap="none" normalizeH="0" baseline="0" dirty="0">
                <a:ln>
                  <a:noFill/>
                </a:ln>
                <a:solidFill>
                  <a:schemeClr val="tx2"/>
                </a:solidFill>
                <a:effectLst/>
                <a:latin typeface="Arial" charset="0"/>
                <a:cs typeface="Arial" charset="0"/>
              </a:rPr>
              <a:t>や、個別用途のアプリケーションやサービスは、プレミアムとして有償のビジネス</a:t>
            </a:r>
          </a:p>
        </p:txBody>
      </p:sp>
      <p:sp>
        <p:nvSpPr>
          <p:cNvPr id="36" name="日付プレースホルダー 35">
            <a:extLst>
              <a:ext uri="{FF2B5EF4-FFF2-40B4-BE49-F238E27FC236}">
                <a16:creationId xmlns:a16="http://schemas.microsoft.com/office/drawing/2014/main" id="{9E68CCA8-DD86-8D44-8F0D-9A47A1489704}"/>
              </a:ext>
            </a:extLst>
          </p:cNvPr>
          <p:cNvSpPr>
            <a:spLocks noGrp="1"/>
          </p:cNvSpPr>
          <p:nvPr>
            <p:ph type="dt" sz="half" idx="10"/>
          </p:nvPr>
        </p:nvSpPr>
        <p:spPr/>
        <p:txBody>
          <a:bodyPr/>
          <a:lstStyle/>
          <a:p>
            <a:r>
              <a:rPr kumimoji="1" lang="en-US" altLang="ja-JP"/>
              <a:t>2019/10/04</a:t>
            </a:r>
            <a:endParaRPr kumimoji="1" lang="ja-JP" altLang="en-US"/>
          </a:p>
        </p:txBody>
      </p:sp>
      <p:sp>
        <p:nvSpPr>
          <p:cNvPr id="37" name="フッター プレースホルダー 36">
            <a:extLst>
              <a:ext uri="{FF2B5EF4-FFF2-40B4-BE49-F238E27FC236}">
                <a16:creationId xmlns:a16="http://schemas.microsoft.com/office/drawing/2014/main" id="{7DCA704A-B297-274F-87B7-7E0BA6031CD2}"/>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38" name="スライド番号プレースホルダー 37">
            <a:extLst>
              <a:ext uri="{FF2B5EF4-FFF2-40B4-BE49-F238E27FC236}">
                <a16:creationId xmlns:a16="http://schemas.microsoft.com/office/drawing/2014/main" id="{456D9A3C-731B-2540-8C3B-1D9C8A101372}"/>
              </a:ext>
            </a:extLst>
          </p:cNvPr>
          <p:cNvSpPr>
            <a:spLocks noGrp="1"/>
          </p:cNvSpPr>
          <p:nvPr>
            <p:ph type="sldNum" sz="quarter" idx="12"/>
          </p:nvPr>
        </p:nvSpPr>
        <p:spPr/>
        <p:txBody>
          <a:bodyPr/>
          <a:lstStyle/>
          <a:p>
            <a:fld id="{78E8CB0D-5CF3-D74D-8043-C1424D1EE8AC}" type="slidenum">
              <a:rPr kumimoji="1" lang="ja-JP" altLang="en-US" smtClean="0"/>
              <a:t>11</a:t>
            </a:fld>
            <a:endParaRPr kumimoji="1" lang="ja-JP" altLang="en-US"/>
          </a:p>
        </p:txBody>
      </p:sp>
    </p:spTree>
    <p:extLst>
      <p:ext uri="{BB962C8B-B14F-4D97-AF65-F5344CB8AC3E}">
        <p14:creationId xmlns:p14="http://schemas.microsoft.com/office/powerpoint/2010/main" val="13191313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84DEBF-C55B-6E4D-983E-2340C5DAC47B}"/>
              </a:ext>
            </a:extLst>
          </p:cNvPr>
          <p:cNvSpPr>
            <a:spLocks noGrp="1"/>
          </p:cNvSpPr>
          <p:nvPr>
            <p:ph type="title"/>
          </p:nvPr>
        </p:nvSpPr>
        <p:spPr/>
        <p:txBody>
          <a:bodyPr/>
          <a:lstStyle/>
          <a:p>
            <a:r>
              <a:rPr kumimoji="1" lang="ja-JP" altLang="en-US" sz="3200"/>
              <a:t>ハンズオン</a:t>
            </a:r>
            <a:r>
              <a:rPr kumimoji="1" lang="en-US" altLang="ja-JP" sz="3200" dirty="0"/>
              <a:t>WS</a:t>
            </a:r>
            <a:r>
              <a:rPr kumimoji="1" lang="ja-JP" altLang="en-US" sz="3200"/>
              <a:t>本日のスケジュール</a:t>
            </a:r>
            <a:br>
              <a:rPr kumimoji="1" lang="en-US" altLang="ja-JP" sz="3200" dirty="0"/>
            </a:br>
            <a:r>
              <a:rPr kumimoji="1" lang="en-US" altLang="ja-JP" sz="2800" dirty="0"/>
              <a:t>-- </a:t>
            </a:r>
            <a:r>
              <a:rPr kumimoji="1" lang="ja-JP" altLang="en-US" sz="2400"/>
              <a:t>進捗の状況により調整させていただきます。</a:t>
            </a:r>
            <a:r>
              <a:rPr kumimoji="1" lang="en-US" altLang="ja-JP" sz="2400" dirty="0"/>
              <a:t>--</a:t>
            </a:r>
            <a:endParaRPr kumimoji="1" lang="ja-JP" altLang="en-US" sz="3200"/>
          </a:p>
        </p:txBody>
      </p:sp>
      <p:graphicFrame>
        <p:nvGraphicFramePr>
          <p:cNvPr id="11" name="表 10">
            <a:extLst>
              <a:ext uri="{FF2B5EF4-FFF2-40B4-BE49-F238E27FC236}">
                <a16:creationId xmlns:a16="http://schemas.microsoft.com/office/drawing/2014/main" id="{5F75A93B-69CE-494F-98F9-D92C2F25C918}"/>
              </a:ext>
            </a:extLst>
          </p:cNvPr>
          <p:cNvGraphicFramePr>
            <a:graphicFrameLocks noGrp="1"/>
          </p:cNvGraphicFramePr>
          <p:nvPr>
            <p:extLst>
              <p:ext uri="{D42A27DB-BD31-4B8C-83A1-F6EECF244321}">
                <p14:modId xmlns:p14="http://schemas.microsoft.com/office/powerpoint/2010/main" val="2118931050"/>
              </p:ext>
            </p:extLst>
          </p:nvPr>
        </p:nvGraphicFramePr>
        <p:xfrm>
          <a:off x="683045" y="1598735"/>
          <a:ext cx="7777909" cy="4664310"/>
        </p:xfrm>
        <a:graphic>
          <a:graphicData uri="http://schemas.openxmlformats.org/drawingml/2006/table">
            <a:tbl>
              <a:tblPr firstRow="1" bandRow="1">
                <a:tableStyleId>{5C22544A-7EE6-4342-B048-85BDC9FD1C3A}</a:tableStyleId>
              </a:tblPr>
              <a:tblGrid>
                <a:gridCol w="1377109">
                  <a:extLst>
                    <a:ext uri="{9D8B030D-6E8A-4147-A177-3AD203B41FA5}">
                      <a16:colId xmlns:a16="http://schemas.microsoft.com/office/drawing/2014/main" val="2030962295"/>
                    </a:ext>
                  </a:extLst>
                </a:gridCol>
                <a:gridCol w="6400800">
                  <a:extLst>
                    <a:ext uri="{9D8B030D-6E8A-4147-A177-3AD203B41FA5}">
                      <a16:colId xmlns:a16="http://schemas.microsoft.com/office/drawing/2014/main" val="1899692387"/>
                    </a:ext>
                  </a:extLst>
                </a:gridCol>
              </a:tblGrid>
              <a:tr h="445937">
                <a:tc>
                  <a:txBody>
                    <a:bodyPr/>
                    <a:lstStyle/>
                    <a:p>
                      <a:pPr algn="ctr"/>
                      <a:r>
                        <a:rPr kumimoji="1" lang="ja-JP" altLang="en-US">
                          <a:solidFill>
                            <a:schemeClr val="tx2"/>
                          </a:solidFill>
                        </a:rPr>
                        <a:t>時刻</a:t>
                      </a:r>
                    </a:p>
                  </a:txBody>
                  <a:tcPr marL="0" marR="0" marT="0" marB="0" anchor="ctr"/>
                </a:tc>
                <a:tc>
                  <a:txBody>
                    <a:bodyPr/>
                    <a:lstStyle/>
                    <a:p>
                      <a:pPr algn="ctr"/>
                      <a:r>
                        <a:rPr kumimoji="1" lang="ja-JP" altLang="en-US">
                          <a:solidFill>
                            <a:schemeClr val="tx2"/>
                          </a:solidFill>
                        </a:rPr>
                        <a:t>内容（変更することがあります。）</a:t>
                      </a:r>
                    </a:p>
                  </a:txBody>
                  <a:tcPr marL="0" marR="0" marT="0" marB="0" anchor="ctr"/>
                </a:tc>
                <a:extLst>
                  <a:ext uri="{0D108BD9-81ED-4DB2-BD59-A6C34878D82A}">
                    <a16:rowId xmlns:a16="http://schemas.microsoft.com/office/drawing/2014/main" val="1155140353"/>
                  </a:ext>
                </a:extLst>
              </a:tr>
              <a:tr h="578132">
                <a:tc>
                  <a:txBody>
                    <a:bodyPr/>
                    <a:lstStyle/>
                    <a:p>
                      <a:pPr marL="273050" indent="0" algn="l">
                        <a:lnSpc>
                          <a:spcPct val="100000"/>
                        </a:lnSpc>
                        <a:spcAft>
                          <a:spcPts val="0"/>
                        </a:spcAft>
                        <a:tabLst/>
                      </a:pPr>
                      <a:r>
                        <a:rPr lang="en-US" sz="1600" b="1" spc="-35" dirty="0">
                          <a:effectLst/>
                          <a:latin typeface="Century" panose="02040604050505020304" pitchFamily="18" charset="0"/>
                          <a:ea typeface="ＭＳ 明朝" panose="02020609040205080304" pitchFamily="49" charset="-128"/>
                          <a:cs typeface="Times New Roman" panose="02020603050405020304" pitchFamily="18" charset="0"/>
                        </a:rPr>
                        <a:t>10:00</a:t>
                      </a:r>
                      <a:endParaRPr lang="ja-JP" sz="1600" b="1" spc="-35"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a:lnSpc>
                          <a:spcPts val="1200"/>
                        </a:lnSpc>
                        <a:spcAft>
                          <a:spcPts val="600"/>
                        </a:spcAft>
                        <a:tabLst/>
                      </a:pPr>
                      <a:r>
                        <a:rPr lang="ja-JP" sz="1600" b="1" spc="-35">
                          <a:effectLst/>
                          <a:latin typeface="Century" panose="02040604050505020304" pitchFamily="18" charset="0"/>
                          <a:ea typeface="ＭＳ 明朝" panose="02020609040205080304" pitchFamily="49" charset="-128"/>
                          <a:cs typeface="Times New Roman" panose="02020603050405020304" pitchFamily="18" charset="0"/>
                        </a:rPr>
                        <a:t>ハンズオンワークショップの概要説明・オリエンテーション</a:t>
                      </a:r>
                      <a:endParaRPr lang="en-US" altLang="ja-JP" sz="1600" b="1" spc="-35" dirty="0">
                        <a:effectLst/>
                        <a:latin typeface="Century" panose="02040604050505020304" pitchFamily="18" charset="0"/>
                        <a:ea typeface="ＭＳ 明朝" panose="02020609040205080304" pitchFamily="49" charset="-128"/>
                        <a:cs typeface="Times New Roman" panose="02020603050405020304" pitchFamily="18" charset="0"/>
                      </a:endParaRPr>
                    </a:p>
                    <a:p>
                      <a:pPr marL="273050" indent="0" algn="l">
                        <a:lnSpc>
                          <a:spcPts val="1200"/>
                        </a:lnSpc>
                        <a:spcAft>
                          <a:spcPts val="600"/>
                        </a:spcAft>
                        <a:tabLst/>
                      </a:pPr>
                      <a:r>
                        <a:rPr lang="ja-JP" altLang="en-US" sz="1600" b="1" spc="-35">
                          <a:effectLst/>
                          <a:latin typeface="Century" panose="02040604050505020304" pitchFamily="18" charset="0"/>
                          <a:ea typeface="ＭＳ 明朝" panose="02020609040205080304" pitchFamily="49" charset="-128"/>
                          <a:cs typeface="Times New Roman" panose="02020603050405020304" pitchFamily="18" charset="0"/>
                        </a:rPr>
                        <a:t>ここまでの説明（橋向）</a:t>
                      </a:r>
                      <a:endParaRPr lang="ja-JP" sz="1600" b="1" spc="-35">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067375804"/>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10:30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marR="0" indent="0" algn="l" defTabSz="914400" rtl="0" eaLnBrk="1" fontAlgn="auto" latinLnBrk="0" hangingPunct="1">
                        <a:lnSpc>
                          <a:spcPts val="1200"/>
                        </a:lnSpc>
                        <a:spcBef>
                          <a:spcPts val="0"/>
                        </a:spcBef>
                        <a:spcAft>
                          <a:spcPts val="600"/>
                        </a:spcAft>
                        <a:buClrTx/>
                        <a:buSzTx/>
                        <a:buFontTx/>
                        <a:buNone/>
                        <a:tabLst/>
                        <a:defRPr/>
                      </a:pPr>
                      <a:r>
                        <a:rPr kumimoji="1" lang="en-US" altLang="ja-JP"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PC</a:t>
                      </a:r>
                      <a:r>
                        <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・ラズパイおよび</a:t>
                      </a:r>
                      <a:r>
                        <a:rPr kumimoji="1" lang="en-US" altLang="ja-JP"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Node-RED</a:t>
                      </a:r>
                      <a:r>
                        <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環境の立ち上げ （橋向・小原）</a:t>
                      </a:r>
                    </a:p>
                  </a:txBody>
                  <a:tcPr marL="0" marR="0" marT="0" marB="0" anchor="ctr"/>
                </a:tc>
                <a:extLst>
                  <a:ext uri="{0D108BD9-81ED-4DB2-BD59-A6C34878D82A}">
                    <a16:rowId xmlns:a16="http://schemas.microsoft.com/office/drawing/2014/main" val="2091611010"/>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11:00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defTabSz="914400" rtl="0" eaLnBrk="1" latinLnBrk="0" hangingPunct="1">
                        <a:lnSpc>
                          <a:spcPts val="1200"/>
                        </a:lnSpc>
                        <a:spcAft>
                          <a:spcPts val="60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IoT</a:t>
                      </a: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ゲートウエイ（エッジ）アプリの作成演習（小原）</a:t>
                      </a:r>
                    </a:p>
                  </a:txBody>
                  <a:tcPr marL="0" marR="0" marT="0" marB="0" anchor="ctr"/>
                </a:tc>
                <a:extLst>
                  <a:ext uri="{0D108BD9-81ED-4DB2-BD59-A6C34878D82A}">
                    <a16:rowId xmlns:a16="http://schemas.microsoft.com/office/drawing/2014/main" val="3637423514"/>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12:00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defTabSz="914400" rtl="0" eaLnBrk="1" latinLnBrk="0" hangingPunct="1">
                        <a:lnSpc>
                          <a:spcPts val="1200"/>
                        </a:lnSpc>
                        <a:spcAft>
                          <a:spcPts val="600"/>
                        </a:spcAft>
                        <a:tabLst/>
                      </a:pP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昼休み（進捗具合により、昼休みは調整します。）</a:t>
                      </a:r>
                    </a:p>
                  </a:txBody>
                  <a:tcPr marL="0" marR="0" marT="0" marB="0" anchor="ctr"/>
                </a:tc>
                <a:extLst>
                  <a:ext uri="{0D108BD9-81ED-4DB2-BD59-A6C34878D82A}">
                    <a16:rowId xmlns:a16="http://schemas.microsoft.com/office/drawing/2014/main" val="1039346350"/>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13:00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marR="0" lvl="0" indent="0" algn="l" defTabSz="914400" rtl="0" eaLnBrk="1" fontAlgn="auto" latinLnBrk="0" hangingPunct="1">
                        <a:lnSpc>
                          <a:spcPts val="1200"/>
                        </a:lnSpc>
                        <a:spcBef>
                          <a:spcPts val="0"/>
                        </a:spcBef>
                        <a:spcAft>
                          <a:spcPts val="600"/>
                        </a:spcAft>
                        <a:buClrTx/>
                        <a:buSzTx/>
                        <a:buFontTx/>
                        <a:buNone/>
                        <a:tabLst/>
                        <a:defRPr/>
                      </a:pPr>
                      <a:r>
                        <a:rPr kumimoji="1" lang="en-US" altLang="ja-JP"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IoT</a:t>
                      </a: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ゲートウエイ（エッジ）アプリの作成演習（小原）継続</a:t>
                      </a:r>
                    </a:p>
                  </a:txBody>
                  <a:tcPr marL="0" marR="0" marT="0" marB="0" anchor="ctr"/>
                </a:tc>
                <a:extLst>
                  <a:ext uri="{0D108BD9-81ED-4DB2-BD59-A6C34878D82A}">
                    <a16:rowId xmlns:a16="http://schemas.microsoft.com/office/drawing/2014/main" val="852715643"/>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14:30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defTabSz="914400" rtl="0" eaLnBrk="1" latinLnBrk="0" hangingPunct="1">
                        <a:lnSpc>
                          <a:spcPts val="1200"/>
                        </a:lnSpc>
                        <a:spcAft>
                          <a:spcPts val="600"/>
                        </a:spcAft>
                        <a:tabLst/>
                      </a:pP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ダッシュボードによるデータ見える化アプリの作成演習</a:t>
                      </a:r>
                    </a:p>
                  </a:txBody>
                  <a:tcPr marL="0" marR="0" marT="0" marB="0" anchor="ctr"/>
                </a:tc>
                <a:extLst>
                  <a:ext uri="{0D108BD9-81ED-4DB2-BD59-A6C34878D82A}">
                    <a16:rowId xmlns:a16="http://schemas.microsoft.com/office/drawing/2014/main" val="112944617"/>
                  </a:ext>
                </a:extLst>
              </a:tr>
              <a:tr h="445937">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16:00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defTabSz="914400" rtl="0" eaLnBrk="1" latinLnBrk="0" hangingPunct="1">
                        <a:lnSpc>
                          <a:spcPts val="1200"/>
                        </a:lnSpc>
                        <a:spcAft>
                          <a:spcPts val="600"/>
                        </a:spcAft>
                        <a:tabLst/>
                      </a:pP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成果発表（参加いただいた皆さんから）</a:t>
                      </a:r>
                    </a:p>
                  </a:txBody>
                  <a:tcPr marL="0" marR="0" marT="0" marB="0" anchor="ctr"/>
                </a:tc>
                <a:extLst>
                  <a:ext uri="{0D108BD9-81ED-4DB2-BD59-A6C34878D82A}">
                    <a16:rowId xmlns:a16="http://schemas.microsoft.com/office/drawing/2014/main" val="95380243"/>
                  </a:ext>
                </a:extLst>
              </a:tr>
              <a:tr h="518682">
                <a:tc>
                  <a:txBody>
                    <a:bodyPr/>
                    <a:lstStyle/>
                    <a:p>
                      <a:pPr marL="273050" indent="0" algn="l" defTabSz="914400" rtl="0" eaLnBrk="1" latinLnBrk="0" hangingPunct="1">
                        <a:lnSpc>
                          <a:spcPct val="100000"/>
                        </a:lnSpc>
                        <a:spcAft>
                          <a:spcPts val="0"/>
                        </a:spcAft>
                        <a:tabLst/>
                      </a:pPr>
                      <a:r>
                        <a:rPr kumimoji="1" 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16:30</a:t>
                      </a:r>
                      <a:endPar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tc>
                  <a:txBody>
                    <a:bodyPr/>
                    <a:lstStyle/>
                    <a:p>
                      <a:pPr marL="273050" indent="0" algn="l" defTabSz="914400" rtl="0" eaLnBrk="1" latinLnBrk="0" hangingPunct="1">
                        <a:lnSpc>
                          <a:spcPct val="100000"/>
                        </a:lnSpc>
                        <a:spcBef>
                          <a:spcPts val="600"/>
                        </a:spcBef>
                        <a:spcAft>
                          <a:spcPts val="0"/>
                        </a:spcAft>
                        <a:tabLst/>
                      </a:pPr>
                      <a:r>
                        <a:rPr kumimoji="1" lang="en-US" altLang="ja-JP"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DIY</a:t>
                      </a: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実践</a:t>
                      </a:r>
                      <a:r>
                        <a:rPr kumimoji="1" lang="en-US" altLang="ja-JP"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IoT</a:t>
                      </a:r>
                      <a:r>
                        <a:rPr kumimoji="1" lang="ja-JP" altLang="en-US" sz="1600" b="1" kern="1200" spc="-35">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活用コミュニティの今後の計画（橋向）</a:t>
                      </a:r>
                    </a:p>
                  </a:txBody>
                  <a:tcPr marL="0" marR="0" marT="0" marB="0" anchor="ctr"/>
                </a:tc>
                <a:extLst>
                  <a:ext uri="{0D108BD9-81ED-4DB2-BD59-A6C34878D82A}">
                    <a16:rowId xmlns:a16="http://schemas.microsoft.com/office/drawing/2014/main" val="135945294"/>
                  </a:ext>
                </a:extLst>
              </a:tr>
              <a:tr h="445937">
                <a:tc>
                  <a:txBody>
                    <a:bodyPr/>
                    <a:lstStyle/>
                    <a:p>
                      <a:pPr marL="273050" indent="0" algn="l" defTabSz="914400" rtl="0" eaLnBrk="1" latinLnBrk="0" hangingPunct="1">
                        <a:lnSpc>
                          <a:spcPct val="100000"/>
                        </a:lnSpc>
                        <a:spcAft>
                          <a:spcPts val="0"/>
                        </a:spcAft>
                        <a:tabLst/>
                      </a:pPr>
                      <a:r>
                        <a:rPr kumimoji="1" lang="ja-JP" altLang="en-US" sz="1600" b="1" kern="1200" spc="-35" dirty="0">
                          <a:solidFill>
                            <a:schemeClr val="dk1"/>
                          </a:solidFill>
                          <a:effectLst/>
                          <a:latin typeface="Century" panose="02040604050505020304" pitchFamily="18" charset="0"/>
                          <a:ea typeface="ＭＳ 明朝" panose="02020609040205080304" pitchFamily="49" charset="-128"/>
                          <a:cs typeface="Times New Roman" panose="02020603050405020304" pitchFamily="18" charset="0"/>
                        </a:rPr>
                        <a:t>終了後</a:t>
                      </a:r>
                    </a:p>
                  </a:txBody>
                  <a:tcPr marL="0" marR="0" marT="0" marB="0" anchor="ctr"/>
                </a:tc>
                <a:tc>
                  <a:txBody>
                    <a:bodyPr/>
                    <a:lstStyle/>
                    <a:p>
                      <a:pPr marL="540385" algn="l">
                        <a:lnSpc>
                          <a:spcPts val="1200"/>
                        </a:lnSpc>
                        <a:spcAft>
                          <a:spcPts val="600"/>
                        </a:spcAft>
                      </a:pPr>
                      <a:r>
                        <a:rPr lang="ja-JP" sz="1600" b="1" spc="-35" dirty="0">
                          <a:effectLst/>
                          <a:latin typeface="Century" panose="02040604050505020304" pitchFamily="18" charset="0"/>
                          <a:ea typeface="ＭＳ 明朝" panose="02020609040205080304" pitchFamily="49" charset="-128"/>
                          <a:cs typeface="Times New Roman" panose="02020603050405020304" pitchFamily="18" charset="0"/>
                        </a:rPr>
                        <a:t>懇親会：希望者による懇親会を</a:t>
                      </a:r>
                      <a:r>
                        <a:rPr lang="ja-JP" altLang="en-US" sz="1600" b="1" spc="-35" dirty="0">
                          <a:effectLst/>
                          <a:latin typeface="Century" panose="02040604050505020304" pitchFamily="18" charset="0"/>
                          <a:ea typeface="ＭＳ 明朝" panose="02020609040205080304" pitchFamily="49" charset="-128"/>
                          <a:cs typeface="Times New Roman" panose="02020603050405020304" pitchFamily="18" charset="0"/>
                        </a:rPr>
                        <a:t>開催</a:t>
                      </a:r>
                      <a:endParaRPr lang="ja-JP" sz="1600" b="1" spc="-35" dirty="0">
                        <a:effectLst/>
                        <a:latin typeface="Century" panose="02040604050505020304" pitchFamily="18" charset="0"/>
                        <a:ea typeface="ＭＳ 明朝"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709073"/>
                  </a:ext>
                </a:extLst>
              </a:tr>
            </a:tbl>
          </a:graphicData>
        </a:graphic>
      </p:graphicFrame>
      <p:sp>
        <p:nvSpPr>
          <p:cNvPr id="12" name="日付プレースホルダー 11">
            <a:extLst>
              <a:ext uri="{FF2B5EF4-FFF2-40B4-BE49-F238E27FC236}">
                <a16:creationId xmlns:a16="http://schemas.microsoft.com/office/drawing/2014/main" id="{CA46E593-9BF4-1340-AFFA-6E06533EA65C}"/>
              </a:ext>
            </a:extLst>
          </p:cNvPr>
          <p:cNvSpPr>
            <a:spLocks noGrp="1"/>
          </p:cNvSpPr>
          <p:nvPr>
            <p:ph type="dt" sz="half" idx="10"/>
          </p:nvPr>
        </p:nvSpPr>
        <p:spPr/>
        <p:txBody>
          <a:bodyPr/>
          <a:lstStyle/>
          <a:p>
            <a:r>
              <a:rPr kumimoji="1" lang="en-US" altLang="ja-JP"/>
              <a:t>2019/10/04</a:t>
            </a:r>
            <a:endParaRPr kumimoji="1" lang="ja-JP" altLang="en-US"/>
          </a:p>
        </p:txBody>
      </p:sp>
      <p:sp>
        <p:nvSpPr>
          <p:cNvPr id="13" name="フッター プレースホルダー 12">
            <a:extLst>
              <a:ext uri="{FF2B5EF4-FFF2-40B4-BE49-F238E27FC236}">
                <a16:creationId xmlns:a16="http://schemas.microsoft.com/office/drawing/2014/main" id="{0C43E60C-A9BF-0448-B393-3779ED7AB637}"/>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14" name="スライド番号プレースホルダー 13">
            <a:extLst>
              <a:ext uri="{FF2B5EF4-FFF2-40B4-BE49-F238E27FC236}">
                <a16:creationId xmlns:a16="http://schemas.microsoft.com/office/drawing/2014/main" id="{8612F042-BDD7-B54A-93EF-7E8C8DE247E9}"/>
              </a:ext>
            </a:extLst>
          </p:cNvPr>
          <p:cNvSpPr>
            <a:spLocks noGrp="1"/>
          </p:cNvSpPr>
          <p:nvPr>
            <p:ph type="sldNum" sz="quarter" idx="12"/>
          </p:nvPr>
        </p:nvSpPr>
        <p:spPr/>
        <p:txBody>
          <a:bodyPr/>
          <a:lstStyle/>
          <a:p>
            <a:fld id="{78E8CB0D-5CF3-D74D-8043-C1424D1EE8AC}" type="slidenum">
              <a:rPr kumimoji="1" lang="ja-JP" altLang="en-US" smtClean="0"/>
              <a:t>12</a:t>
            </a:fld>
            <a:endParaRPr kumimoji="1" lang="ja-JP" altLang="en-US"/>
          </a:p>
        </p:txBody>
      </p:sp>
    </p:spTree>
    <p:extLst>
      <p:ext uri="{BB962C8B-B14F-4D97-AF65-F5344CB8AC3E}">
        <p14:creationId xmlns:p14="http://schemas.microsoft.com/office/powerpoint/2010/main" val="119411302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CB20C-A686-4C4C-AE78-D1B51A1B8A6B}"/>
              </a:ext>
            </a:extLst>
          </p:cNvPr>
          <p:cNvSpPr>
            <a:spLocks noGrp="1"/>
          </p:cNvSpPr>
          <p:nvPr>
            <p:ph type="title"/>
          </p:nvPr>
        </p:nvSpPr>
        <p:spPr/>
        <p:txBody>
          <a:bodyPr/>
          <a:lstStyle/>
          <a:p>
            <a:pPr algn="ctr"/>
            <a:r>
              <a:rPr lang="en-US" altLang="ja-JP" cap="none" dirty="0"/>
              <a:t>PC</a:t>
            </a:r>
            <a:r>
              <a:rPr lang="ja-JP" altLang="en-US" cap="none" dirty="0"/>
              <a:t>・ラズパイおよび</a:t>
            </a:r>
            <a:br>
              <a:rPr lang="ja-JP" altLang="en-US" cap="none" dirty="0"/>
            </a:br>
            <a:r>
              <a:rPr lang="en-US" altLang="ja-JP" cap="none" dirty="0"/>
              <a:t>Node-RED</a:t>
            </a:r>
            <a:r>
              <a:rPr lang="ja-JP" altLang="en-US" cap="none" dirty="0"/>
              <a:t>環境の立ち上げ </a:t>
            </a:r>
          </a:p>
        </p:txBody>
      </p:sp>
      <p:sp>
        <p:nvSpPr>
          <p:cNvPr id="7" name="テキスト プレースホルダー 6">
            <a:extLst>
              <a:ext uri="{FF2B5EF4-FFF2-40B4-BE49-F238E27FC236}">
                <a16:creationId xmlns:a16="http://schemas.microsoft.com/office/drawing/2014/main" id="{032A0D54-ACE9-A44D-85BE-2B2EFE1EDBA3}"/>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D2A77EDF-DA4F-7B4D-95C3-AC93133E0328}"/>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3DACB3E3-2CDF-C44D-A991-D907834B5833}"/>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6A6FD090-F7B6-FC48-989D-D127BF9992E0}"/>
              </a:ext>
            </a:extLst>
          </p:cNvPr>
          <p:cNvSpPr>
            <a:spLocks noGrp="1"/>
          </p:cNvSpPr>
          <p:nvPr>
            <p:ph type="sldNum" sz="quarter" idx="12"/>
          </p:nvPr>
        </p:nvSpPr>
        <p:spPr/>
        <p:txBody>
          <a:bodyPr/>
          <a:lstStyle/>
          <a:p>
            <a:fld id="{78E8CB0D-5CF3-D74D-8043-C1424D1EE8AC}" type="slidenum">
              <a:rPr kumimoji="1" lang="ja-JP" altLang="en-US" smtClean="0"/>
              <a:t>13</a:t>
            </a:fld>
            <a:endParaRPr kumimoji="1" lang="ja-JP" altLang="en-US"/>
          </a:p>
        </p:txBody>
      </p:sp>
    </p:spTree>
    <p:extLst>
      <p:ext uri="{BB962C8B-B14F-4D97-AF65-F5344CB8AC3E}">
        <p14:creationId xmlns:p14="http://schemas.microsoft.com/office/powerpoint/2010/main" val="4089194762"/>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FEF94EE-904B-4654-81ED-6F91377655CB}"/>
              </a:ext>
            </a:extLst>
          </p:cNvPr>
          <p:cNvSpPr>
            <a:spLocks noGrp="1"/>
          </p:cNvSpPr>
          <p:nvPr>
            <p:ph type="title"/>
          </p:nvPr>
        </p:nvSpPr>
        <p:spPr/>
        <p:txBody>
          <a:bodyPr/>
          <a:lstStyle/>
          <a:p>
            <a:r>
              <a:rPr kumimoji="1" lang="en-US" altLang="ja-JP" dirty="0"/>
              <a:t>ia-cloud </a:t>
            </a:r>
            <a:r>
              <a:rPr lang="en-US" altLang="ja-JP" dirty="0" err="1"/>
              <a:t>github</a:t>
            </a:r>
            <a:r>
              <a:rPr lang="ja-JP" altLang="en-US" dirty="0"/>
              <a:t>で検索</a:t>
            </a:r>
            <a:endParaRPr kumimoji="1" lang="ja-JP" altLang="en-US" dirty="0"/>
          </a:p>
        </p:txBody>
      </p:sp>
      <p:sp>
        <p:nvSpPr>
          <p:cNvPr id="4" name="日付プレースホルダー 3">
            <a:extLst>
              <a:ext uri="{FF2B5EF4-FFF2-40B4-BE49-F238E27FC236}">
                <a16:creationId xmlns:a16="http://schemas.microsoft.com/office/drawing/2014/main" id="{426E3BB7-FA6A-4C94-B494-4474C2EEF886}"/>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5531DD1D-39A6-410B-B67E-ABD5231E8CAA}"/>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B9B8D150-3CBE-4F9B-97D8-A15AE5EBF20E}"/>
              </a:ext>
            </a:extLst>
          </p:cNvPr>
          <p:cNvSpPr>
            <a:spLocks noGrp="1"/>
          </p:cNvSpPr>
          <p:nvPr>
            <p:ph type="sldNum" sz="quarter" idx="12"/>
          </p:nvPr>
        </p:nvSpPr>
        <p:spPr/>
        <p:txBody>
          <a:bodyPr/>
          <a:lstStyle/>
          <a:p>
            <a:fld id="{78E8CB0D-5CF3-D74D-8043-C1424D1EE8AC}" type="slidenum">
              <a:rPr kumimoji="1" lang="ja-JP" altLang="en-US" smtClean="0"/>
              <a:t>14</a:t>
            </a:fld>
            <a:endParaRPr kumimoji="1" lang="ja-JP" altLang="en-US"/>
          </a:p>
        </p:txBody>
      </p:sp>
      <p:pic>
        <p:nvPicPr>
          <p:cNvPr id="9" name="図 8">
            <a:extLst>
              <a:ext uri="{FF2B5EF4-FFF2-40B4-BE49-F238E27FC236}">
                <a16:creationId xmlns:a16="http://schemas.microsoft.com/office/drawing/2014/main" id="{50BBE10F-9CCC-4B4C-9A2F-B29A36AC0A18}"/>
              </a:ext>
            </a:extLst>
          </p:cNvPr>
          <p:cNvPicPr>
            <a:picLocks noChangeAspect="1"/>
          </p:cNvPicPr>
          <p:nvPr/>
        </p:nvPicPr>
        <p:blipFill>
          <a:blip r:embed="rId2"/>
          <a:stretch>
            <a:fillRect/>
          </a:stretch>
        </p:blipFill>
        <p:spPr>
          <a:xfrm>
            <a:off x="0" y="1304925"/>
            <a:ext cx="4918280" cy="3854495"/>
          </a:xfrm>
          <a:prstGeom prst="rect">
            <a:avLst/>
          </a:prstGeom>
        </p:spPr>
      </p:pic>
      <p:pic>
        <p:nvPicPr>
          <p:cNvPr id="10" name="図 9">
            <a:extLst>
              <a:ext uri="{FF2B5EF4-FFF2-40B4-BE49-F238E27FC236}">
                <a16:creationId xmlns:a16="http://schemas.microsoft.com/office/drawing/2014/main" id="{AB5EC188-ECF7-4C6A-827F-A7600A3B73EF}"/>
              </a:ext>
            </a:extLst>
          </p:cNvPr>
          <p:cNvPicPr>
            <a:picLocks noChangeAspect="1"/>
          </p:cNvPicPr>
          <p:nvPr/>
        </p:nvPicPr>
        <p:blipFill>
          <a:blip r:embed="rId3"/>
          <a:stretch>
            <a:fillRect/>
          </a:stretch>
        </p:blipFill>
        <p:spPr>
          <a:xfrm>
            <a:off x="3228974" y="3232172"/>
            <a:ext cx="5915025" cy="3310308"/>
          </a:xfrm>
          <a:prstGeom prst="rect">
            <a:avLst/>
          </a:prstGeom>
        </p:spPr>
      </p:pic>
      <p:sp>
        <p:nvSpPr>
          <p:cNvPr id="11" name="正方形/長方形 10">
            <a:extLst>
              <a:ext uri="{FF2B5EF4-FFF2-40B4-BE49-F238E27FC236}">
                <a16:creationId xmlns:a16="http://schemas.microsoft.com/office/drawing/2014/main" id="{1FAF742C-9FEB-45A7-989C-D6A952D2528E}"/>
              </a:ext>
            </a:extLst>
          </p:cNvPr>
          <p:cNvSpPr/>
          <p:nvPr/>
        </p:nvSpPr>
        <p:spPr bwMode="auto">
          <a:xfrm>
            <a:off x="868465" y="2728913"/>
            <a:ext cx="1543050" cy="380474"/>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12" name="正方形/長方形 11">
            <a:extLst>
              <a:ext uri="{FF2B5EF4-FFF2-40B4-BE49-F238E27FC236}">
                <a16:creationId xmlns:a16="http://schemas.microsoft.com/office/drawing/2014/main" id="{A906F149-BF12-44C5-862B-8D03FAD8A47F}"/>
              </a:ext>
            </a:extLst>
          </p:cNvPr>
          <p:cNvSpPr/>
          <p:nvPr/>
        </p:nvSpPr>
        <p:spPr bwMode="auto">
          <a:xfrm>
            <a:off x="3841954" y="5159420"/>
            <a:ext cx="1543050" cy="380474"/>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13" name="正方形/長方形 12">
            <a:extLst>
              <a:ext uri="{FF2B5EF4-FFF2-40B4-BE49-F238E27FC236}">
                <a16:creationId xmlns:a16="http://schemas.microsoft.com/office/drawing/2014/main" id="{A3CD1E5B-3C91-432D-8C7B-861F8694F4A1}"/>
              </a:ext>
            </a:extLst>
          </p:cNvPr>
          <p:cNvSpPr/>
          <p:nvPr/>
        </p:nvSpPr>
        <p:spPr bwMode="auto">
          <a:xfrm>
            <a:off x="752475" y="1894022"/>
            <a:ext cx="1543050" cy="380474"/>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cxnSp>
        <p:nvCxnSpPr>
          <p:cNvPr id="14" name="直線矢印コネクタ 13">
            <a:extLst>
              <a:ext uri="{FF2B5EF4-FFF2-40B4-BE49-F238E27FC236}">
                <a16:creationId xmlns:a16="http://schemas.microsoft.com/office/drawing/2014/main" id="{1242D22B-C7AE-4121-8345-D07CF9186F6C}"/>
              </a:ext>
            </a:extLst>
          </p:cNvPr>
          <p:cNvCxnSpPr>
            <a:stCxn id="13" idx="2"/>
            <a:endCxn id="11" idx="0"/>
          </p:cNvCxnSpPr>
          <p:nvPr/>
        </p:nvCxnSpPr>
        <p:spPr bwMode="auto">
          <a:xfrm>
            <a:off x="1524000" y="2274496"/>
            <a:ext cx="115990" cy="454417"/>
          </a:xfrm>
          <a:prstGeom prst="straightConnector1">
            <a:avLst/>
          </a:prstGeom>
          <a:solidFill>
            <a:srgbClr val="E2ECF6"/>
          </a:solidFill>
          <a:ln w="57150" cap="flat" cmpd="sng" algn="ctr">
            <a:solidFill>
              <a:srgbClr val="FF0000"/>
            </a:solidFill>
            <a:prstDash val="sysDot"/>
            <a:round/>
            <a:headEnd type="none" w="med" len="med"/>
            <a:tailEnd type="arrow"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線矢印コネクタ 14">
            <a:extLst>
              <a:ext uri="{FF2B5EF4-FFF2-40B4-BE49-F238E27FC236}">
                <a16:creationId xmlns:a16="http://schemas.microsoft.com/office/drawing/2014/main" id="{FC1DE3CE-92AA-4773-8141-2967F2C727C3}"/>
              </a:ext>
            </a:extLst>
          </p:cNvPr>
          <p:cNvCxnSpPr>
            <a:stCxn id="11" idx="3"/>
            <a:endCxn id="12" idx="1"/>
          </p:cNvCxnSpPr>
          <p:nvPr/>
        </p:nvCxnSpPr>
        <p:spPr bwMode="auto">
          <a:xfrm>
            <a:off x="2411515" y="2919150"/>
            <a:ext cx="1430439" cy="2430507"/>
          </a:xfrm>
          <a:prstGeom prst="straightConnector1">
            <a:avLst/>
          </a:prstGeom>
          <a:solidFill>
            <a:srgbClr val="E2ECF6"/>
          </a:solidFill>
          <a:ln w="57150" cap="flat" cmpd="sng" algn="ctr">
            <a:solidFill>
              <a:srgbClr val="FF0000"/>
            </a:solidFill>
            <a:prstDash val="sysDot"/>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テキスト ボックス 15">
            <a:extLst>
              <a:ext uri="{FF2B5EF4-FFF2-40B4-BE49-F238E27FC236}">
                <a16:creationId xmlns:a16="http://schemas.microsoft.com/office/drawing/2014/main" id="{5D93467E-ED85-4EDA-81EF-A35DF37D0394}"/>
              </a:ext>
            </a:extLst>
          </p:cNvPr>
          <p:cNvSpPr txBox="1"/>
          <p:nvPr/>
        </p:nvSpPr>
        <p:spPr>
          <a:xfrm>
            <a:off x="5075880" y="2429330"/>
            <a:ext cx="3910518" cy="646331"/>
          </a:xfrm>
          <a:prstGeom prst="rect">
            <a:avLst/>
          </a:prstGeom>
          <a:solidFill>
            <a:schemeClr val="tx2"/>
          </a:solidFill>
        </p:spPr>
        <p:txBody>
          <a:bodyPr wrap="square" rtlCol="0" anchor="ctr">
            <a:spAutoFit/>
          </a:bodyPr>
          <a:lstStyle/>
          <a:p>
            <a:r>
              <a:rPr kumimoji="1" lang="ja-JP" altLang="en-US" b="1" dirty="0">
                <a:solidFill>
                  <a:srgbClr val="FF0000"/>
                </a:solidFill>
                <a:latin typeface="メイリオ" panose="020B0604030504040204" pitchFamily="50" charset="-128"/>
                <a:ea typeface="メイリオ" panose="020B0604030504040204" pitchFamily="50" charset="-128"/>
              </a:rPr>
              <a:t>このタブ</a:t>
            </a:r>
            <a:r>
              <a:rPr kumimoji="1" lang="en-US" altLang="ja-JP" b="1" dirty="0">
                <a:solidFill>
                  <a:srgbClr val="FF0000"/>
                </a:solidFill>
                <a:latin typeface="メイリオ" panose="020B0604030504040204" pitchFamily="50" charset="-128"/>
                <a:ea typeface="メイリオ" panose="020B0604030504040204" pitchFamily="50" charset="-128"/>
              </a:rPr>
              <a:t>(</a:t>
            </a:r>
            <a:r>
              <a:rPr kumimoji="1" lang="ja-JP" altLang="en-US" b="1" dirty="0">
                <a:solidFill>
                  <a:srgbClr val="FF0000"/>
                </a:solidFill>
                <a:latin typeface="メイリオ" panose="020B0604030504040204" pitchFamily="50" charset="-128"/>
                <a:ea typeface="メイリオ" panose="020B0604030504040204" pitchFamily="50" charset="-128"/>
              </a:rPr>
              <a:t>ページ</a:t>
            </a:r>
            <a:r>
              <a:rPr kumimoji="1" lang="en-US" altLang="ja-JP" b="1" dirty="0">
                <a:solidFill>
                  <a:srgbClr val="FF0000"/>
                </a:solidFill>
                <a:latin typeface="メイリオ" panose="020B0604030504040204" pitchFamily="50" charset="-128"/>
                <a:ea typeface="メイリオ" panose="020B0604030504040204" pitchFamily="50" charset="-128"/>
              </a:rPr>
              <a:t>)</a:t>
            </a:r>
            <a:r>
              <a:rPr kumimoji="1" lang="ja-JP" altLang="en-US" b="1" dirty="0">
                <a:solidFill>
                  <a:srgbClr val="FF0000"/>
                </a:solidFill>
                <a:latin typeface="メイリオ" panose="020B0604030504040204" pitchFamily="50" charset="-128"/>
                <a:ea typeface="メイリオ" panose="020B0604030504040204" pitchFamily="50" charset="-128"/>
              </a:rPr>
              <a:t>は後でも使うので</a:t>
            </a:r>
            <a:endParaRPr kumimoji="1" lang="en-US" altLang="ja-JP" b="1" dirty="0">
              <a:solidFill>
                <a:srgbClr val="FF0000"/>
              </a:solidFill>
              <a:latin typeface="メイリオ" panose="020B0604030504040204" pitchFamily="50" charset="-128"/>
              <a:ea typeface="メイリオ" panose="020B0604030504040204" pitchFamily="50" charset="-128"/>
            </a:endParaRPr>
          </a:p>
          <a:p>
            <a:r>
              <a:rPr kumimoji="1" lang="ja-JP" altLang="en-US" b="1" dirty="0">
                <a:solidFill>
                  <a:srgbClr val="FF0000"/>
                </a:solidFill>
                <a:latin typeface="メイリオ" panose="020B0604030504040204" pitchFamily="50" charset="-128"/>
                <a:ea typeface="メイリオ" panose="020B0604030504040204" pitchFamily="50" charset="-128"/>
              </a:rPr>
              <a:t>閉じないでください</a:t>
            </a:r>
          </a:p>
        </p:txBody>
      </p:sp>
    </p:spTree>
    <p:extLst>
      <p:ext uri="{BB962C8B-B14F-4D97-AF65-F5344CB8AC3E}">
        <p14:creationId xmlns:p14="http://schemas.microsoft.com/office/powerpoint/2010/main" val="189971506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22DF24B-E618-164F-9691-11831DCEA90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825396" y="3112241"/>
            <a:ext cx="6861404" cy="3443845"/>
          </a:xfrm>
          <a:prstGeom prst="rect">
            <a:avLst/>
          </a:prstGeom>
        </p:spPr>
      </p:pic>
      <p:sp>
        <p:nvSpPr>
          <p:cNvPr id="7" name="タイトル 6">
            <a:extLst>
              <a:ext uri="{FF2B5EF4-FFF2-40B4-BE49-F238E27FC236}">
                <a16:creationId xmlns:a16="http://schemas.microsoft.com/office/drawing/2014/main" id="{F299AD0F-81D4-C947-8E48-86D5E9DDA0D5}"/>
              </a:ext>
            </a:extLst>
          </p:cNvPr>
          <p:cNvSpPr>
            <a:spLocks noGrp="1"/>
          </p:cNvSpPr>
          <p:nvPr>
            <p:ph type="title"/>
          </p:nvPr>
        </p:nvSpPr>
        <p:spPr/>
        <p:txBody>
          <a:bodyPr/>
          <a:lstStyle/>
          <a:p>
            <a:r>
              <a:rPr kumimoji="1" lang="ja-JP" altLang="en-US"/>
              <a:t>各自の</a:t>
            </a:r>
            <a:r>
              <a:rPr kumimoji="1" lang="en-US" altLang="ja-JP" dirty="0"/>
              <a:t>PC</a:t>
            </a:r>
            <a:r>
              <a:rPr kumimoji="1" lang="ja-JP" altLang="en-US"/>
              <a:t>の設定</a:t>
            </a:r>
          </a:p>
        </p:txBody>
      </p:sp>
      <p:sp>
        <p:nvSpPr>
          <p:cNvPr id="8" name="コンテンツ プレースホルダー 7">
            <a:extLst>
              <a:ext uri="{FF2B5EF4-FFF2-40B4-BE49-F238E27FC236}">
                <a16:creationId xmlns:a16="http://schemas.microsoft.com/office/drawing/2014/main" id="{D9DFAEB3-4B48-6E46-BD44-7C1366953DE1}"/>
              </a:ext>
            </a:extLst>
          </p:cNvPr>
          <p:cNvSpPr>
            <a:spLocks noGrp="1"/>
          </p:cNvSpPr>
          <p:nvPr>
            <p:ph idx="1"/>
          </p:nvPr>
        </p:nvSpPr>
        <p:spPr>
          <a:xfrm>
            <a:off x="457200" y="1350201"/>
            <a:ext cx="8291513" cy="2246439"/>
          </a:xfrm>
        </p:spPr>
        <p:txBody>
          <a:bodyPr/>
          <a:lstStyle/>
          <a:p>
            <a:r>
              <a:rPr kumimoji="1" lang="en-US" altLang="ja-JP" sz="2400" dirty="0"/>
              <a:t>Wi-Fi</a:t>
            </a:r>
            <a:r>
              <a:rPr kumimoji="1" lang="ja-JP" altLang="en-US" sz="2400" dirty="0"/>
              <a:t>設定</a:t>
            </a:r>
            <a:r>
              <a:rPr kumimoji="1" lang="en-US" altLang="ja-JP" sz="2400" dirty="0"/>
              <a:t> </a:t>
            </a:r>
          </a:p>
          <a:p>
            <a:pPr lvl="1"/>
            <a:r>
              <a:rPr lang="en-US" altLang="ja-JP" sz="2000" dirty="0"/>
              <a:t>Wi-Fi </a:t>
            </a:r>
            <a:r>
              <a:rPr lang="ja-JP" altLang="en-US" sz="2000" dirty="0"/>
              <a:t>の</a:t>
            </a:r>
            <a:r>
              <a:rPr lang="en-US" altLang="ja-JP" sz="2000" dirty="0"/>
              <a:t> SSID </a:t>
            </a:r>
            <a:r>
              <a:rPr lang="ja-JP" altLang="en-US" sz="2000" dirty="0"/>
              <a:t>とパスワード</a:t>
            </a:r>
            <a:endParaRPr lang="en-US" altLang="ja-JP" sz="2000" dirty="0"/>
          </a:p>
          <a:p>
            <a:r>
              <a:rPr lang="en-US" altLang="ja-JP" sz="2400" dirty="0"/>
              <a:t>VNC viewer </a:t>
            </a:r>
            <a:r>
              <a:rPr lang="ja-JP" altLang="en-US" sz="2400" dirty="0"/>
              <a:t>ダウンロード＆インストール</a:t>
            </a:r>
            <a:endParaRPr lang="en-US" altLang="ja-JP" sz="2400" dirty="0"/>
          </a:p>
          <a:p>
            <a:pPr lvl="1"/>
            <a:r>
              <a:rPr lang="en-US" altLang="ja-JP" sz="2000" dirty="0">
                <a:hlinkClick r:id="rId4"/>
              </a:rPr>
              <a:t>https://www.realvnc.com/en/connect/download/viewer/</a:t>
            </a:r>
            <a:endParaRPr kumimoji="1" lang="en-US" altLang="ja-JP" sz="2400" dirty="0"/>
          </a:p>
        </p:txBody>
      </p:sp>
      <p:sp>
        <p:nvSpPr>
          <p:cNvPr id="4" name="日付プレースホルダー 3">
            <a:extLst>
              <a:ext uri="{FF2B5EF4-FFF2-40B4-BE49-F238E27FC236}">
                <a16:creationId xmlns:a16="http://schemas.microsoft.com/office/drawing/2014/main" id="{8F2493C9-ED7C-1944-92D7-5A470BA8141B}"/>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2090922C-9829-5648-82A8-79D79CC9A979}"/>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D9EB7527-9899-B54A-8E99-9F1FBC81D10F}"/>
              </a:ext>
            </a:extLst>
          </p:cNvPr>
          <p:cNvSpPr>
            <a:spLocks noGrp="1"/>
          </p:cNvSpPr>
          <p:nvPr>
            <p:ph type="sldNum" sz="quarter" idx="12"/>
          </p:nvPr>
        </p:nvSpPr>
        <p:spPr/>
        <p:txBody>
          <a:bodyPr/>
          <a:lstStyle/>
          <a:p>
            <a:fld id="{78E8CB0D-5CF3-D74D-8043-C1424D1EE8AC}" type="slidenum">
              <a:rPr kumimoji="1" lang="ja-JP" altLang="en-US" smtClean="0"/>
              <a:t>15</a:t>
            </a:fld>
            <a:endParaRPr kumimoji="1" lang="ja-JP" altLang="en-US"/>
          </a:p>
        </p:txBody>
      </p:sp>
      <p:grpSp>
        <p:nvGrpSpPr>
          <p:cNvPr id="2" name="グループ化 1">
            <a:extLst>
              <a:ext uri="{FF2B5EF4-FFF2-40B4-BE49-F238E27FC236}">
                <a16:creationId xmlns:a16="http://schemas.microsoft.com/office/drawing/2014/main" id="{2E76108E-59FF-D844-BD53-AF30CF985DA1}"/>
              </a:ext>
            </a:extLst>
          </p:cNvPr>
          <p:cNvGrpSpPr/>
          <p:nvPr/>
        </p:nvGrpSpPr>
        <p:grpSpPr>
          <a:xfrm>
            <a:off x="2597112" y="5401914"/>
            <a:ext cx="1946621" cy="512685"/>
            <a:chOff x="2731866" y="5459666"/>
            <a:chExt cx="1946621" cy="512685"/>
          </a:xfrm>
        </p:grpSpPr>
        <p:sp>
          <p:nvSpPr>
            <p:cNvPr id="11" name="矢印: 右 7">
              <a:extLst>
                <a:ext uri="{FF2B5EF4-FFF2-40B4-BE49-F238E27FC236}">
                  <a16:creationId xmlns:a16="http://schemas.microsoft.com/office/drawing/2014/main" id="{77681813-E238-8847-9695-3A07B55D1E53}"/>
                </a:ext>
              </a:extLst>
            </p:cNvPr>
            <p:cNvSpPr/>
            <p:nvPr/>
          </p:nvSpPr>
          <p:spPr>
            <a:xfrm>
              <a:off x="4152485" y="5459666"/>
              <a:ext cx="526002" cy="512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1F855651-0D73-E94D-B617-2EB22421579B}"/>
                </a:ext>
              </a:extLst>
            </p:cNvPr>
            <p:cNvSpPr txBox="1"/>
            <p:nvPr/>
          </p:nvSpPr>
          <p:spPr>
            <a:xfrm>
              <a:off x="2731866" y="5565967"/>
              <a:ext cx="1143262" cy="300082"/>
            </a:xfrm>
            <a:prstGeom prst="rect">
              <a:avLst/>
            </a:prstGeom>
            <a:noFill/>
          </p:spPr>
          <p:txBody>
            <a:bodyPr wrap="none" rtlCol="0">
              <a:spAutoFit/>
            </a:bodyPr>
            <a:lstStyle/>
            <a:p>
              <a:r>
                <a:rPr kumimoji="1" lang="ja-JP" altLang="en-US" sz="1350" dirty="0"/>
                <a:t>ここをクリック</a:t>
              </a:r>
            </a:p>
          </p:txBody>
        </p:sp>
      </p:grpSp>
    </p:spTree>
    <p:extLst>
      <p:ext uri="{BB962C8B-B14F-4D97-AF65-F5344CB8AC3E}">
        <p14:creationId xmlns:p14="http://schemas.microsoft.com/office/powerpoint/2010/main" val="211927411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921704-5A53-3747-A022-AAFAE00797BA}"/>
              </a:ext>
            </a:extLst>
          </p:cNvPr>
          <p:cNvSpPr>
            <a:spLocks noGrp="1"/>
          </p:cNvSpPr>
          <p:nvPr>
            <p:ph type="title"/>
          </p:nvPr>
        </p:nvSpPr>
        <p:spPr/>
        <p:txBody>
          <a:bodyPr/>
          <a:lstStyle/>
          <a:p>
            <a:r>
              <a:rPr kumimoji="1" lang="en-US" altLang="ja-JP" dirty="0"/>
              <a:t>Chrome</a:t>
            </a:r>
            <a:r>
              <a:rPr kumimoji="1" lang="ja-JP" altLang="en-US"/>
              <a:t>ブラウザのインストール</a:t>
            </a:r>
          </a:p>
        </p:txBody>
      </p:sp>
      <p:sp>
        <p:nvSpPr>
          <p:cNvPr id="3" name="コンテンツ プレースホルダー 2">
            <a:extLst>
              <a:ext uri="{FF2B5EF4-FFF2-40B4-BE49-F238E27FC236}">
                <a16:creationId xmlns:a16="http://schemas.microsoft.com/office/drawing/2014/main" id="{A8513358-CD32-E842-9C58-65C55A0C7D48}"/>
              </a:ext>
            </a:extLst>
          </p:cNvPr>
          <p:cNvSpPr>
            <a:spLocks noGrp="1"/>
          </p:cNvSpPr>
          <p:nvPr>
            <p:ph idx="1"/>
          </p:nvPr>
        </p:nvSpPr>
        <p:spPr>
          <a:xfrm>
            <a:off x="592110" y="1349403"/>
            <a:ext cx="7412638" cy="4608512"/>
          </a:xfrm>
        </p:spPr>
        <p:txBody>
          <a:bodyPr/>
          <a:lstStyle/>
          <a:p>
            <a:pPr>
              <a:spcBef>
                <a:spcPts val="600"/>
              </a:spcBef>
            </a:pPr>
            <a:r>
              <a:rPr kumimoji="1" lang="en-US" altLang="ja-JP" sz="2200" dirty="0"/>
              <a:t>Node-RED</a:t>
            </a:r>
            <a:r>
              <a:rPr kumimoji="1" lang="ja-JP" altLang="en-US" sz="2200" dirty="0"/>
              <a:t>では、標準のブラウザとして</a:t>
            </a:r>
            <a:r>
              <a:rPr kumimoji="1" lang="en-US" altLang="ja-JP" sz="2200" dirty="0"/>
              <a:t>Chrome</a:t>
            </a:r>
            <a:r>
              <a:rPr kumimoji="1" lang="ja-JP" altLang="en-US" sz="2200" dirty="0"/>
              <a:t>を使います。</a:t>
            </a:r>
            <a:endParaRPr kumimoji="1" lang="en-US" altLang="ja-JP" sz="2200" dirty="0"/>
          </a:p>
          <a:p>
            <a:pPr>
              <a:spcBef>
                <a:spcPts val="600"/>
              </a:spcBef>
            </a:pPr>
            <a:r>
              <a:rPr kumimoji="1" lang="ja-JP" altLang="en-US" sz="2200" dirty="0"/>
              <a:t>まだ、インストールされていない方は、以下のリンクからダウンロードし、インストールしてください。</a:t>
            </a:r>
            <a:endParaRPr kumimoji="1" lang="en-US" altLang="ja-JP" sz="2200" dirty="0"/>
          </a:p>
          <a:p>
            <a:pPr>
              <a:spcBef>
                <a:spcPts val="600"/>
              </a:spcBef>
            </a:pPr>
            <a:r>
              <a:rPr lang="en-US" altLang="ja-JP" sz="2200" dirty="0"/>
              <a:t>https://</a:t>
            </a:r>
            <a:r>
              <a:rPr lang="en-US" altLang="ja-JP" sz="2200" dirty="0" err="1"/>
              <a:t>www.google.com</a:t>
            </a:r>
            <a:r>
              <a:rPr lang="en-US" altLang="ja-JP" sz="2200" dirty="0"/>
              <a:t>/</a:t>
            </a:r>
            <a:r>
              <a:rPr lang="en-US" altLang="ja-JP" sz="2200" dirty="0" err="1"/>
              <a:t>intl</a:t>
            </a:r>
            <a:r>
              <a:rPr lang="en-US" altLang="ja-JP" sz="2200" dirty="0"/>
              <a:t>/ja/chrome/</a:t>
            </a:r>
            <a:endParaRPr kumimoji="1" lang="ja-JP" altLang="en-US" sz="2200" dirty="0"/>
          </a:p>
        </p:txBody>
      </p:sp>
      <p:sp>
        <p:nvSpPr>
          <p:cNvPr id="4" name="日付プレースホルダー 3">
            <a:extLst>
              <a:ext uri="{FF2B5EF4-FFF2-40B4-BE49-F238E27FC236}">
                <a16:creationId xmlns:a16="http://schemas.microsoft.com/office/drawing/2014/main" id="{5328769E-144A-1044-B4F6-34F8BED58A12}"/>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6933CDFF-73B1-CD48-A787-4FAEF1FB50A1}"/>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9F163C36-8971-424B-8B69-CAA1738ACE10}"/>
              </a:ext>
            </a:extLst>
          </p:cNvPr>
          <p:cNvSpPr>
            <a:spLocks noGrp="1"/>
          </p:cNvSpPr>
          <p:nvPr>
            <p:ph type="sldNum" sz="quarter" idx="12"/>
          </p:nvPr>
        </p:nvSpPr>
        <p:spPr/>
        <p:txBody>
          <a:bodyPr/>
          <a:lstStyle/>
          <a:p>
            <a:fld id="{78E8CB0D-5CF3-D74D-8043-C1424D1EE8AC}" type="slidenum">
              <a:rPr kumimoji="1" lang="ja-JP" altLang="en-US" smtClean="0"/>
              <a:t>16</a:t>
            </a:fld>
            <a:endParaRPr kumimoji="1" lang="ja-JP" altLang="en-US"/>
          </a:p>
        </p:txBody>
      </p:sp>
      <p:pic>
        <p:nvPicPr>
          <p:cNvPr id="7" name="図 6">
            <a:extLst>
              <a:ext uri="{FF2B5EF4-FFF2-40B4-BE49-F238E27FC236}">
                <a16:creationId xmlns:a16="http://schemas.microsoft.com/office/drawing/2014/main" id="{04B41660-2FC5-2B4C-9C8D-01E364906BB0}"/>
              </a:ext>
            </a:extLst>
          </p:cNvPr>
          <p:cNvPicPr>
            <a:picLocks noChangeAspect="1"/>
          </p:cNvPicPr>
          <p:nvPr/>
        </p:nvPicPr>
        <p:blipFill>
          <a:blip r:embed="rId2"/>
          <a:stretch>
            <a:fillRect/>
          </a:stretch>
        </p:blipFill>
        <p:spPr>
          <a:xfrm>
            <a:off x="3725504" y="3225201"/>
            <a:ext cx="5418496" cy="3706839"/>
          </a:xfrm>
          <a:prstGeom prst="rect">
            <a:avLst/>
          </a:prstGeom>
        </p:spPr>
      </p:pic>
      <p:grpSp>
        <p:nvGrpSpPr>
          <p:cNvPr id="8" name="グループ化 7">
            <a:extLst>
              <a:ext uri="{FF2B5EF4-FFF2-40B4-BE49-F238E27FC236}">
                <a16:creationId xmlns:a16="http://schemas.microsoft.com/office/drawing/2014/main" id="{38FBC6D5-8B23-2949-BF33-0916E5E2CB22}"/>
              </a:ext>
            </a:extLst>
          </p:cNvPr>
          <p:cNvGrpSpPr/>
          <p:nvPr/>
        </p:nvGrpSpPr>
        <p:grpSpPr>
          <a:xfrm>
            <a:off x="3749565" y="5461304"/>
            <a:ext cx="1946621" cy="512685"/>
            <a:chOff x="2731866" y="5459666"/>
            <a:chExt cx="1946621" cy="512685"/>
          </a:xfrm>
        </p:grpSpPr>
        <p:sp>
          <p:nvSpPr>
            <p:cNvPr id="9" name="矢印: 右 7">
              <a:extLst>
                <a:ext uri="{FF2B5EF4-FFF2-40B4-BE49-F238E27FC236}">
                  <a16:creationId xmlns:a16="http://schemas.microsoft.com/office/drawing/2014/main" id="{A611BB7B-52C2-F641-A39F-C8247C056512}"/>
                </a:ext>
              </a:extLst>
            </p:cNvPr>
            <p:cNvSpPr/>
            <p:nvPr/>
          </p:nvSpPr>
          <p:spPr>
            <a:xfrm>
              <a:off x="4152485" y="5459666"/>
              <a:ext cx="526002" cy="512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C77CF114-E3B6-5643-B403-8BFA7E829FA7}"/>
                </a:ext>
              </a:extLst>
            </p:cNvPr>
            <p:cNvSpPr txBox="1"/>
            <p:nvPr/>
          </p:nvSpPr>
          <p:spPr>
            <a:xfrm>
              <a:off x="2731866" y="5565967"/>
              <a:ext cx="1143262" cy="300082"/>
            </a:xfrm>
            <a:prstGeom prst="rect">
              <a:avLst/>
            </a:prstGeom>
            <a:noFill/>
          </p:spPr>
          <p:txBody>
            <a:bodyPr wrap="none" rtlCol="0">
              <a:spAutoFit/>
            </a:bodyPr>
            <a:lstStyle/>
            <a:p>
              <a:r>
                <a:rPr kumimoji="1" lang="ja-JP" altLang="en-US" sz="1350" dirty="0"/>
                <a:t>ここをクリック</a:t>
              </a:r>
            </a:p>
          </p:txBody>
        </p:sp>
      </p:grpSp>
    </p:spTree>
    <p:extLst>
      <p:ext uri="{BB962C8B-B14F-4D97-AF65-F5344CB8AC3E}">
        <p14:creationId xmlns:p14="http://schemas.microsoft.com/office/powerpoint/2010/main" val="4004085836"/>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電子機器, 回路 が含まれている画像&#10;&#10;自動的に生成された説明">
            <a:extLst>
              <a:ext uri="{FF2B5EF4-FFF2-40B4-BE49-F238E27FC236}">
                <a16:creationId xmlns:a16="http://schemas.microsoft.com/office/drawing/2014/main" id="{38FE21B6-58FA-0942-9AEC-3126954ECDA1}"/>
              </a:ext>
            </a:extLst>
          </p:cNvPr>
          <p:cNvPicPr>
            <a:picLocks noChangeAspect="1"/>
          </p:cNvPicPr>
          <p:nvPr/>
        </p:nvPicPr>
        <p:blipFill>
          <a:blip r:embed="rId3">
            <a:alphaModFix amt="20000"/>
          </a:blip>
          <a:stretch>
            <a:fillRect/>
          </a:stretch>
        </p:blipFill>
        <p:spPr>
          <a:xfrm>
            <a:off x="1766170" y="1484313"/>
            <a:ext cx="6604000" cy="4953000"/>
          </a:xfrm>
          <a:prstGeom prst="rect">
            <a:avLst/>
          </a:prstGeom>
        </p:spPr>
      </p:pic>
      <p:sp>
        <p:nvSpPr>
          <p:cNvPr id="2" name="タイトル 1">
            <a:extLst>
              <a:ext uri="{FF2B5EF4-FFF2-40B4-BE49-F238E27FC236}">
                <a16:creationId xmlns:a16="http://schemas.microsoft.com/office/drawing/2014/main" id="{C1A6D697-B3E9-3D49-8816-A84E38ECE755}"/>
              </a:ext>
            </a:extLst>
          </p:cNvPr>
          <p:cNvSpPr>
            <a:spLocks noGrp="1"/>
          </p:cNvSpPr>
          <p:nvPr>
            <p:ph type="title"/>
          </p:nvPr>
        </p:nvSpPr>
        <p:spPr/>
        <p:txBody>
          <a:bodyPr/>
          <a:lstStyle/>
          <a:p>
            <a:r>
              <a:rPr kumimoji="1" lang="ja-JP" altLang="en-US"/>
              <a:t>ラズパイの立ち上げ</a:t>
            </a:r>
          </a:p>
        </p:txBody>
      </p:sp>
      <p:sp>
        <p:nvSpPr>
          <p:cNvPr id="3" name="コンテンツ プレースホルダー 2">
            <a:extLst>
              <a:ext uri="{FF2B5EF4-FFF2-40B4-BE49-F238E27FC236}">
                <a16:creationId xmlns:a16="http://schemas.microsoft.com/office/drawing/2014/main" id="{B2DB6670-EC15-F748-B4D2-8400B01B8413}"/>
              </a:ext>
            </a:extLst>
          </p:cNvPr>
          <p:cNvSpPr>
            <a:spLocks noGrp="1"/>
          </p:cNvSpPr>
          <p:nvPr>
            <p:ph idx="1"/>
          </p:nvPr>
        </p:nvSpPr>
        <p:spPr/>
        <p:txBody>
          <a:bodyPr/>
          <a:lstStyle/>
          <a:p>
            <a:r>
              <a:rPr kumimoji="1" lang="ja-JP" altLang="en-US" sz="2800" dirty="0"/>
              <a:t>ラズパイに電源を接続する。</a:t>
            </a:r>
            <a:endParaRPr kumimoji="1" lang="en-US" altLang="ja-JP" sz="2800" dirty="0"/>
          </a:p>
          <a:p>
            <a:r>
              <a:rPr lang="ja-JP" altLang="en-US" sz="2800" dirty="0"/>
              <a:t>ラズパイは、セットアップ済みで、自動でネットワークに接続されます。</a:t>
            </a:r>
            <a:endParaRPr lang="en-US" altLang="ja-JP" sz="2800" dirty="0"/>
          </a:p>
          <a:p>
            <a:r>
              <a:rPr lang="ja-JP" altLang="en-US" sz="2800" dirty="0"/>
              <a:t>接続方法</a:t>
            </a:r>
            <a:endParaRPr lang="en-US" altLang="ja-JP" sz="2800" dirty="0"/>
          </a:p>
          <a:p>
            <a:pPr lvl="1"/>
            <a:r>
              <a:rPr lang="ja-JP" altLang="en-US" sz="2400" dirty="0"/>
              <a:t>別途配布のとおり</a:t>
            </a:r>
            <a:endParaRPr lang="en-US" altLang="ja-JP" sz="2400" dirty="0"/>
          </a:p>
          <a:p>
            <a:r>
              <a:rPr lang="ja-JP" altLang="en-US" sz="2800" dirty="0"/>
              <a:t>トラブル発生時以外、立ち上げには、モニタ画面・マウス・キーボードは使用しません。</a:t>
            </a:r>
            <a:endParaRPr lang="en-US" altLang="ja-JP" sz="2800" dirty="0"/>
          </a:p>
          <a:p>
            <a:r>
              <a:rPr lang="ja-JP" altLang="en-US" sz="2800" dirty="0"/>
              <a:t>リモートデスクトップ　</a:t>
            </a:r>
            <a:r>
              <a:rPr lang="en-US" altLang="ja-JP" sz="2800" dirty="0"/>
              <a:t>VNC</a:t>
            </a:r>
            <a:r>
              <a:rPr lang="ja-JP" altLang="en-US" sz="2800" dirty="0"/>
              <a:t>クライアントからコントロールします。</a:t>
            </a:r>
            <a:endParaRPr lang="en-US" altLang="ja-JP" sz="2800" dirty="0"/>
          </a:p>
        </p:txBody>
      </p:sp>
      <p:sp>
        <p:nvSpPr>
          <p:cNvPr id="4" name="日付プレースホルダー 3">
            <a:extLst>
              <a:ext uri="{FF2B5EF4-FFF2-40B4-BE49-F238E27FC236}">
                <a16:creationId xmlns:a16="http://schemas.microsoft.com/office/drawing/2014/main" id="{5EA6F8A7-E918-B644-B472-4F97BA3B9654}"/>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EC1C5CA1-A983-5849-AB6F-297C4BC06FB9}"/>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42EBD5CD-3282-144C-B6C0-CE5980FA46AE}"/>
              </a:ext>
            </a:extLst>
          </p:cNvPr>
          <p:cNvSpPr>
            <a:spLocks noGrp="1"/>
          </p:cNvSpPr>
          <p:nvPr>
            <p:ph type="sldNum" sz="quarter" idx="12"/>
          </p:nvPr>
        </p:nvSpPr>
        <p:spPr/>
        <p:txBody>
          <a:bodyPr/>
          <a:lstStyle/>
          <a:p>
            <a:fld id="{78E8CB0D-5CF3-D74D-8043-C1424D1EE8AC}" type="slidenum">
              <a:rPr kumimoji="1" lang="ja-JP" altLang="en-US" smtClean="0"/>
              <a:t>17</a:t>
            </a:fld>
            <a:endParaRPr kumimoji="1" lang="ja-JP" altLang="en-US"/>
          </a:p>
        </p:txBody>
      </p:sp>
    </p:spTree>
    <p:extLst>
      <p:ext uri="{BB962C8B-B14F-4D97-AF65-F5344CB8AC3E}">
        <p14:creationId xmlns:p14="http://schemas.microsoft.com/office/powerpoint/2010/main" val="4053331706"/>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85CFE-7900-1445-AEAA-A104570D3A92}"/>
              </a:ext>
            </a:extLst>
          </p:cNvPr>
          <p:cNvSpPr>
            <a:spLocks noGrp="1"/>
          </p:cNvSpPr>
          <p:nvPr>
            <p:ph type="title"/>
          </p:nvPr>
        </p:nvSpPr>
        <p:spPr/>
        <p:txBody>
          <a:bodyPr/>
          <a:lstStyle/>
          <a:p>
            <a:r>
              <a:rPr kumimoji="1" lang="ja-JP" altLang="en-US"/>
              <a:t>ユーザ環境での立ち上げ</a:t>
            </a:r>
            <a:br>
              <a:rPr kumimoji="1" lang="en-US" altLang="ja-JP" dirty="0"/>
            </a:br>
            <a:r>
              <a:rPr lang="ja-JP" altLang="en-US" sz="2400"/>
              <a:t>（自社で同様の環境設定をする場合）</a:t>
            </a:r>
            <a:endParaRPr kumimoji="1" lang="ja-JP" altLang="en-US"/>
          </a:p>
        </p:txBody>
      </p:sp>
      <p:sp>
        <p:nvSpPr>
          <p:cNvPr id="3" name="コンテンツ プレースホルダー 2">
            <a:extLst>
              <a:ext uri="{FF2B5EF4-FFF2-40B4-BE49-F238E27FC236}">
                <a16:creationId xmlns:a16="http://schemas.microsoft.com/office/drawing/2014/main" id="{DDA0D718-0F01-A04C-BB5C-30A7C8F464BC}"/>
              </a:ext>
            </a:extLst>
          </p:cNvPr>
          <p:cNvSpPr>
            <a:spLocks noGrp="1"/>
          </p:cNvSpPr>
          <p:nvPr>
            <p:ph idx="1"/>
          </p:nvPr>
        </p:nvSpPr>
        <p:spPr>
          <a:xfrm>
            <a:off x="426243" y="1370013"/>
            <a:ext cx="8291513" cy="1765715"/>
          </a:xfrm>
        </p:spPr>
        <p:txBody>
          <a:bodyPr/>
          <a:lstStyle/>
          <a:p>
            <a:r>
              <a:rPr kumimoji="1" lang="ja-JP" altLang="en-US" sz="2000"/>
              <a:t>本日はセットアップ済みですので使用しませんが、自社でセットアップする場いは、以下の手順で可能です。</a:t>
            </a:r>
            <a:endParaRPr kumimoji="1" lang="en-US" altLang="ja-JP" sz="2000" dirty="0"/>
          </a:p>
          <a:p>
            <a:r>
              <a:rPr kumimoji="1" lang="ja-JP" altLang="en-US" sz="2000"/>
              <a:t>マイクロ</a:t>
            </a:r>
            <a:r>
              <a:rPr kumimoji="1" lang="en-US" altLang="ja-JP" sz="2000" dirty="0"/>
              <a:t>SD</a:t>
            </a:r>
            <a:r>
              <a:rPr kumimoji="1" lang="ja-JP" altLang="en-US" sz="2000"/>
              <a:t>カードを</a:t>
            </a:r>
            <a:r>
              <a:rPr kumimoji="1" lang="en-US" altLang="ja-JP" sz="2000" dirty="0"/>
              <a:t>PC</a:t>
            </a:r>
            <a:r>
              <a:rPr kumimoji="1" lang="ja-JP" altLang="en-US" sz="2000"/>
              <a:t>に接続し、</a:t>
            </a:r>
            <a:r>
              <a:rPr kumimoji="1" lang="en-US" altLang="ja-JP" sz="2000" dirty="0"/>
              <a:t>/boot</a:t>
            </a:r>
            <a:r>
              <a:rPr kumimoji="1" lang="ja-JP" altLang="en-US" sz="2000"/>
              <a:t>にある以下のファイルを編集後起動すると、ユーザ環境でのネットワーク接続設定が可能</a:t>
            </a:r>
            <a:endParaRPr kumimoji="1" lang="en-US" altLang="ja-JP" sz="2000" dirty="0"/>
          </a:p>
          <a:p>
            <a:r>
              <a:rPr lang="en-US" altLang="ja-JP" sz="2000" dirty="0" err="1"/>
              <a:t>ia</a:t>
            </a:r>
            <a:r>
              <a:rPr lang="en-US" altLang="ja-JP" sz="2000" dirty="0"/>
              <a:t>-cloud-hands-on-</a:t>
            </a:r>
            <a:r>
              <a:rPr lang="en-US" altLang="ja-JP" sz="2000" dirty="0" err="1"/>
              <a:t>config.json</a:t>
            </a:r>
            <a:r>
              <a:rPr lang="ja-JP" altLang="en-US" sz="2000"/>
              <a:t>の編集内容</a:t>
            </a:r>
            <a:endParaRPr lang="en-US" altLang="ja-JP" sz="2000" dirty="0"/>
          </a:p>
        </p:txBody>
      </p:sp>
      <p:sp>
        <p:nvSpPr>
          <p:cNvPr id="4" name="日付プレースホルダー 3">
            <a:extLst>
              <a:ext uri="{FF2B5EF4-FFF2-40B4-BE49-F238E27FC236}">
                <a16:creationId xmlns:a16="http://schemas.microsoft.com/office/drawing/2014/main" id="{C79B2B58-BBE2-FF4B-827B-0CAF035FF7C0}"/>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52B8C670-540B-4C4E-9ABD-EF8B2DB6545A}"/>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E78C8585-06C6-044E-817A-B3A0F94DAA69}"/>
              </a:ext>
            </a:extLst>
          </p:cNvPr>
          <p:cNvSpPr>
            <a:spLocks noGrp="1"/>
          </p:cNvSpPr>
          <p:nvPr>
            <p:ph type="sldNum" sz="quarter" idx="12"/>
          </p:nvPr>
        </p:nvSpPr>
        <p:spPr/>
        <p:txBody>
          <a:bodyPr/>
          <a:lstStyle/>
          <a:p>
            <a:fld id="{78E8CB0D-5CF3-D74D-8043-C1424D1EE8AC}" type="slidenum">
              <a:rPr kumimoji="1" lang="ja-JP" altLang="en-US" smtClean="0"/>
              <a:t>18</a:t>
            </a:fld>
            <a:endParaRPr kumimoji="1" lang="ja-JP" altLang="en-US"/>
          </a:p>
        </p:txBody>
      </p:sp>
      <p:sp>
        <p:nvSpPr>
          <p:cNvPr id="7" name="テキスト ボックス 6">
            <a:extLst>
              <a:ext uri="{FF2B5EF4-FFF2-40B4-BE49-F238E27FC236}">
                <a16:creationId xmlns:a16="http://schemas.microsoft.com/office/drawing/2014/main" id="{A17EAA9B-C56C-7648-9FC4-702A2459F3E0}"/>
              </a:ext>
            </a:extLst>
          </p:cNvPr>
          <p:cNvSpPr txBox="1"/>
          <p:nvPr/>
        </p:nvSpPr>
        <p:spPr>
          <a:xfrm>
            <a:off x="1231900" y="3135728"/>
            <a:ext cx="5537200" cy="3323987"/>
          </a:xfrm>
          <a:prstGeom prst="rect">
            <a:avLst/>
          </a:prstGeom>
          <a:noFill/>
        </p:spPr>
        <p:txBody>
          <a:bodyPr wrap="square" rtlCol="0">
            <a:spAutoFit/>
          </a:bodyPr>
          <a:lstStyle/>
          <a:p>
            <a:r>
              <a:rPr kumimoji="1" lang="en-US" altLang="ja-JP" sz="1400" dirty="0"/>
              <a:t>{</a:t>
            </a:r>
          </a:p>
          <a:p>
            <a:r>
              <a:rPr kumimoji="1" lang="en-US" altLang="ja-JP" sz="1400" dirty="0"/>
              <a:t>    "name": "</a:t>
            </a:r>
            <a:r>
              <a:rPr kumimoji="1" lang="en-US" altLang="ja-JP" sz="1400" dirty="0" err="1"/>
              <a:t>RaspberryPi</a:t>
            </a:r>
            <a:r>
              <a:rPr kumimoji="1" lang="en-US" altLang="ja-JP" sz="1400" dirty="0"/>
              <a:t> configuration at the first boot",</a:t>
            </a:r>
          </a:p>
          <a:p>
            <a:r>
              <a:rPr kumimoji="1" lang="en-US" altLang="ja-JP" sz="1400" dirty="0"/>
              <a:t>    "comment": "test for configuration procedure",</a:t>
            </a:r>
          </a:p>
          <a:p>
            <a:r>
              <a:rPr kumimoji="1" lang="en-US" altLang="ja-JP" sz="1400" dirty="0"/>
              <a:t>    </a:t>
            </a:r>
          </a:p>
          <a:p>
            <a:r>
              <a:rPr kumimoji="1" lang="en-US" altLang="ja-JP" sz="1400" dirty="0"/>
              <a:t>    "</a:t>
            </a:r>
            <a:r>
              <a:rPr kumimoji="1" lang="en-US" altLang="ja-JP" sz="1400" dirty="0" err="1"/>
              <a:t>lan</a:t>
            </a:r>
            <a:r>
              <a:rPr kumimoji="1" lang="en-US" altLang="ja-JP" sz="1400" dirty="0"/>
              <a:t>-config": {</a:t>
            </a:r>
          </a:p>
          <a:p>
            <a:r>
              <a:rPr kumimoji="1" lang="en-US" altLang="ja-JP" sz="1400" dirty="0"/>
              <a:t>        "</a:t>
            </a:r>
            <a:r>
              <a:rPr kumimoji="1" lang="en-US" altLang="ja-JP" sz="1400" dirty="0" err="1"/>
              <a:t>ip</a:t>
            </a:r>
            <a:r>
              <a:rPr kumimoji="1" lang="en-US" altLang="ja-JP" sz="1400" dirty="0"/>
              <a:t>-address": "</a:t>
            </a:r>
            <a:r>
              <a:rPr kumimoji="1" lang="en-US" altLang="ja-JP" sz="1400" b="1" dirty="0">
                <a:solidFill>
                  <a:srgbClr val="C00000"/>
                </a:solidFill>
              </a:rPr>
              <a:t>192.168.xx.xx/24</a:t>
            </a:r>
            <a:r>
              <a:rPr kumimoji="1" lang="en-US" altLang="ja-JP" sz="1400" dirty="0"/>
              <a:t>",</a:t>
            </a:r>
          </a:p>
          <a:p>
            <a:r>
              <a:rPr kumimoji="1" lang="en-US" altLang="ja-JP" sz="1400" dirty="0"/>
              <a:t>        "default-gateway": "</a:t>
            </a:r>
            <a:r>
              <a:rPr kumimoji="1" lang="en-US" altLang="ja-JP" sz="1400" b="1" dirty="0">
                <a:solidFill>
                  <a:srgbClr val="C00000"/>
                </a:solidFill>
              </a:rPr>
              <a:t>0.0.0.0</a:t>
            </a:r>
            <a:r>
              <a:rPr kumimoji="1" lang="en-US" altLang="ja-JP" sz="1400" dirty="0"/>
              <a:t>"</a:t>
            </a:r>
          </a:p>
          <a:p>
            <a:r>
              <a:rPr kumimoji="1" lang="en-US" altLang="ja-JP" sz="1400" dirty="0"/>
              <a:t>    },</a:t>
            </a:r>
          </a:p>
          <a:p>
            <a:r>
              <a:rPr kumimoji="1" lang="en-US" altLang="ja-JP" sz="1400" dirty="0"/>
              <a:t>    "</a:t>
            </a:r>
            <a:r>
              <a:rPr kumimoji="1" lang="en-US" altLang="ja-JP" sz="1400" dirty="0" err="1"/>
              <a:t>wifi</a:t>
            </a:r>
            <a:r>
              <a:rPr kumimoji="1" lang="en-US" altLang="ja-JP" sz="1400" dirty="0"/>
              <a:t>-config": {</a:t>
            </a:r>
          </a:p>
          <a:p>
            <a:r>
              <a:rPr kumimoji="1" lang="en-US" altLang="ja-JP" sz="1400" dirty="0"/>
              <a:t>        "type": "</a:t>
            </a:r>
            <a:r>
              <a:rPr kumimoji="1" lang="en-US" altLang="ja-JP" sz="1400" b="1" dirty="0" err="1">
                <a:solidFill>
                  <a:srgbClr val="C00000"/>
                </a:solidFill>
              </a:rPr>
              <a:t>wpa</a:t>
            </a:r>
            <a:r>
              <a:rPr kumimoji="1" lang="en-US" altLang="ja-JP" sz="1400" dirty="0"/>
              <a:t>",</a:t>
            </a:r>
          </a:p>
          <a:p>
            <a:r>
              <a:rPr kumimoji="1" lang="en-US" altLang="ja-JP" sz="1400" dirty="0"/>
              <a:t>        "</a:t>
            </a:r>
            <a:r>
              <a:rPr kumimoji="1" lang="en-US" altLang="ja-JP" sz="1400" dirty="0" err="1"/>
              <a:t>ssid</a:t>
            </a:r>
            <a:r>
              <a:rPr kumimoji="1" lang="en-US" altLang="ja-JP" sz="1400" dirty="0"/>
              <a:t>": "</a:t>
            </a:r>
            <a:r>
              <a:rPr kumimoji="1" lang="en-US" altLang="ja-JP" sz="1400" b="1" dirty="0" err="1">
                <a:solidFill>
                  <a:srgbClr val="C00000"/>
                </a:solidFill>
              </a:rPr>
              <a:t>xxxxxxxxxx</a:t>
            </a:r>
            <a:r>
              <a:rPr kumimoji="1" lang="en-US" altLang="ja-JP" sz="1400" dirty="0"/>
              <a:t>",</a:t>
            </a:r>
          </a:p>
          <a:p>
            <a:r>
              <a:rPr kumimoji="1" lang="en-US" altLang="ja-JP" sz="1400" dirty="0"/>
              <a:t>        "password": "</a:t>
            </a:r>
            <a:r>
              <a:rPr kumimoji="1" lang="en-US" altLang="ja-JP" sz="1400" b="1" dirty="0" err="1">
                <a:solidFill>
                  <a:srgbClr val="C00000"/>
                </a:solidFill>
              </a:rPr>
              <a:t>xxxxxxxxx</a:t>
            </a:r>
            <a:r>
              <a:rPr kumimoji="1" lang="en-US" altLang="ja-JP" sz="1400" dirty="0"/>
              <a:t>"</a:t>
            </a:r>
          </a:p>
          <a:p>
            <a:r>
              <a:rPr kumimoji="1" lang="en-US" altLang="ja-JP" sz="1400" dirty="0"/>
              <a:t>    },</a:t>
            </a:r>
          </a:p>
          <a:p>
            <a:r>
              <a:rPr kumimoji="1" lang="en-US" altLang="ja-JP" sz="1400" dirty="0"/>
              <a:t>    "hostname": "</a:t>
            </a:r>
            <a:r>
              <a:rPr kumimoji="1" lang="en-US" altLang="ja-JP" sz="1400" b="1" dirty="0" err="1">
                <a:solidFill>
                  <a:srgbClr val="C00000"/>
                </a:solidFill>
              </a:rPr>
              <a:t>xxxxxxxxx</a:t>
            </a:r>
            <a:r>
              <a:rPr kumimoji="1" lang="en-US" altLang="ja-JP" sz="1400" dirty="0"/>
              <a:t>"</a:t>
            </a:r>
          </a:p>
          <a:p>
            <a:r>
              <a:rPr kumimoji="1" lang="en-US" altLang="ja-JP" sz="1400" dirty="0"/>
              <a:t>}</a:t>
            </a:r>
            <a:endParaRPr kumimoji="1" lang="ja-JP" altLang="en-US" sz="1400"/>
          </a:p>
        </p:txBody>
      </p:sp>
      <p:sp>
        <p:nvSpPr>
          <p:cNvPr id="8" name="テキスト ボックス 7">
            <a:extLst>
              <a:ext uri="{FF2B5EF4-FFF2-40B4-BE49-F238E27FC236}">
                <a16:creationId xmlns:a16="http://schemas.microsoft.com/office/drawing/2014/main" id="{D0E491A5-1801-E14D-BC5D-698D113C196A}"/>
              </a:ext>
            </a:extLst>
          </p:cNvPr>
          <p:cNvSpPr txBox="1"/>
          <p:nvPr/>
        </p:nvSpPr>
        <p:spPr>
          <a:xfrm>
            <a:off x="4264025" y="4901443"/>
            <a:ext cx="4578350" cy="646331"/>
          </a:xfrm>
          <a:prstGeom prst="rect">
            <a:avLst/>
          </a:prstGeom>
          <a:solidFill>
            <a:schemeClr val="accent2"/>
          </a:solidFill>
        </p:spPr>
        <p:txBody>
          <a:bodyPr wrap="square" rtlCol="0">
            <a:spAutoFit/>
          </a:bodyPr>
          <a:lstStyle/>
          <a:p>
            <a:pPr algn="ctr"/>
            <a:r>
              <a:rPr kumimoji="1" lang="ja-JP" altLang="en-US">
                <a:solidFill>
                  <a:schemeClr val="tx2"/>
                </a:solidFill>
              </a:rPr>
              <a:t>赤字の部分を書き換えて、再起動すると</a:t>
            </a:r>
            <a:br>
              <a:rPr kumimoji="1" lang="en-US" altLang="ja-JP" dirty="0">
                <a:solidFill>
                  <a:schemeClr val="tx2"/>
                </a:solidFill>
              </a:rPr>
            </a:br>
            <a:r>
              <a:rPr kumimoji="1" lang="ja-JP" altLang="en-US">
                <a:solidFill>
                  <a:schemeClr val="tx2"/>
                </a:solidFill>
              </a:rPr>
              <a:t>新しいネットワーク設定になる。</a:t>
            </a:r>
          </a:p>
        </p:txBody>
      </p:sp>
    </p:spTree>
    <p:extLst>
      <p:ext uri="{BB962C8B-B14F-4D97-AF65-F5344CB8AC3E}">
        <p14:creationId xmlns:p14="http://schemas.microsoft.com/office/powerpoint/2010/main" val="3065001679"/>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4985BD-5A5F-49A3-BCED-B36D66D8CEB1}"/>
              </a:ext>
            </a:extLst>
          </p:cNvPr>
          <p:cNvSpPr>
            <a:spLocks noGrp="1"/>
          </p:cNvSpPr>
          <p:nvPr>
            <p:ph type="title"/>
          </p:nvPr>
        </p:nvSpPr>
        <p:spPr/>
        <p:txBody>
          <a:bodyPr/>
          <a:lstStyle/>
          <a:p>
            <a:r>
              <a:rPr kumimoji="1" lang="en-US" altLang="ja-JP" dirty="0"/>
              <a:t>Raspberry Pi</a:t>
            </a:r>
            <a:r>
              <a:rPr kumimoji="1" lang="ja-JP" altLang="en-US" dirty="0"/>
              <a:t>と</a:t>
            </a:r>
            <a:r>
              <a:rPr kumimoji="1" lang="en-US" altLang="ja-JP" dirty="0"/>
              <a:t>PC</a:t>
            </a:r>
            <a:r>
              <a:rPr kumimoji="1" lang="ja-JP" altLang="en-US" dirty="0"/>
              <a:t>の物理接続</a:t>
            </a:r>
          </a:p>
        </p:txBody>
      </p:sp>
      <p:pic>
        <p:nvPicPr>
          <p:cNvPr id="8" name="コンテンツ プレースホルダー 7">
            <a:extLst>
              <a:ext uri="{FF2B5EF4-FFF2-40B4-BE49-F238E27FC236}">
                <a16:creationId xmlns:a16="http://schemas.microsoft.com/office/drawing/2014/main" id="{E9564C97-617B-4980-BAF0-1E9ED9A052BE}"/>
              </a:ext>
            </a:extLst>
          </p:cNvPr>
          <p:cNvPicPr>
            <a:picLocks noGrp="1" noChangeAspect="1"/>
          </p:cNvPicPr>
          <p:nvPr>
            <p:ph idx="1"/>
          </p:nvPr>
        </p:nvPicPr>
        <p:blipFill>
          <a:blip r:embed="rId2"/>
          <a:stretch>
            <a:fillRect/>
          </a:stretch>
        </p:blipFill>
        <p:spPr>
          <a:xfrm>
            <a:off x="506501" y="1484313"/>
            <a:ext cx="8192910" cy="4608512"/>
          </a:xfrm>
        </p:spPr>
      </p:pic>
      <p:sp>
        <p:nvSpPr>
          <p:cNvPr id="4" name="日付プレースホルダー 3">
            <a:extLst>
              <a:ext uri="{FF2B5EF4-FFF2-40B4-BE49-F238E27FC236}">
                <a16:creationId xmlns:a16="http://schemas.microsoft.com/office/drawing/2014/main" id="{5E07B073-D416-4733-A1E2-4DD983060B77}"/>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F89317AC-AE49-4F88-B121-09E645444F74}"/>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189B6942-3B14-4855-AA59-F329D7984E9C}"/>
              </a:ext>
            </a:extLst>
          </p:cNvPr>
          <p:cNvSpPr>
            <a:spLocks noGrp="1"/>
          </p:cNvSpPr>
          <p:nvPr>
            <p:ph type="sldNum" sz="quarter" idx="12"/>
          </p:nvPr>
        </p:nvSpPr>
        <p:spPr/>
        <p:txBody>
          <a:bodyPr/>
          <a:lstStyle/>
          <a:p>
            <a:fld id="{78E8CB0D-5CF3-D74D-8043-C1424D1EE8AC}" type="slidenum">
              <a:rPr kumimoji="1" lang="ja-JP" altLang="en-US" smtClean="0"/>
              <a:t>19</a:t>
            </a:fld>
            <a:endParaRPr kumimoji="1" lang="ja-JP" altLang="en-US"/>
          </a:p>
        </p:txBody>
      </p:sp>
      <p:sp>
        <p:nvSpPr>
          <p:cNvPr id="10" name="角丸四角形 34">
            <a:extLst>
              <a:ext uri="{FF2B5EF4-FFF2-40B4-BE49-F238E27FC236}">
                <a16:creationId xmlns:a16="http://schemas.microsoft.com/office/drawing/2014/main" id="{BF858BAF-B13A-478A-A4FE-4FC33F48CB03}"/>
              </a:ext>
            </a:extLst>
          </p:cNvPr>
          <p:cNvSpPr/>
          <p:nvPr/>
        </p:nvSpPr>
        <p:spPr bwMode="auto">
          <a:xfrm>
            <a:off x="2590800" y="5354637"/>
            <a:ext cx="5895975" cy="622058"/>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04800" indent="-304800" algn="ctr"/>
            <a:r>
              <a:rPr lang="en-US" altLang="ja-JP" sz="1600" kern="0" dirty="0">
                <a:solidFill>
                  <a:schemeClr val="tx2"/>
                </a:solidFill>
              </a:rPr>
              <a:t>PC</a:t>
            </a:r>
            <a:r>
              <a:rPr lang="ja-JP" altLang="en-US" sz="1600" kern="0" dirty="0">
                <a:solidFill>
                  <a:schemeClr val="tx2"/>
                </a:solidFill>
              </a:rPr>
              <a:t>⇒</a:t>
            </a:r>
            <a:r>
              <a:rPr lang="en-US" altLang="ja-JP" sz="1600" kern="0" dirty="0">
                <a:solidFill>
                  <a:schemeClr val="tx2"/>
                </a:solidFill>
              </a:rPr>
              <a:t>USB</a:t>
            </a:r>
            <a:r>
              <a:rPr lang="ja-JP" altLang="en-US" sz="1600" kern="0" dirty="0">
                <a:solidFill>
                  <a:schemeClr val="tx2"/>
                </a:solidFill>
              </a:rPr>
              <a:t>⇒変換アダプター⇒</a:t>
            </a:r>
            <a:r>
              <a:rPr lang="en-US" altLang="ja-JP" sz="1600" kern="0" dirty="0">
                <a:solidFill>
                  <a:schemeClr val="tx2"/>
                </a:solidFill>
              </a:rPr>
              <a:t>LAN</a:t>
            </a:r>
            <a:r>
              <a:rPr lang="ja-JP" altLang="en-US" sz="1600" kern="0" dirty="0">
                <a:solidFill>
                  <a:schemeClr val="tx2"/>
                </a:solidFill>
              </a:rPr>
              <a:t>ケーブル、となるよう繋ぐ</a:t>
            </a:r>
            <a:endParaRPr lang="en-US" altLang="ja-JP" sz="1600" kern="0" dirty="0">
              <a:solidFill>
                <a:schemeClr val="tx2"/>
              </a:solidFill>
            </a:endParaRPr>
          </a:p>
        </p:txBody>
      </p:sp>
    </p:spTree>
    <p:extLst>
      <p:ext uri="{BB962C8B-B14F-4D97-AF65-F5344CB8AC3E}">
        <p14:creationId xmlns:p14="http://schemas.microsoft.com/office/powerpoint/2010/main" val="42130097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18C2551-A587-6840-98AE-0AA0EEB9A2A9}"/>
              </a:ext>
            </a:extLst>
          </p:cNvPr>
          <p:cNvSpPr>
            <a:spLocks noGrp="1"/>
          </p:cNvSpPr>
          <p:nvPr>
            <p:ph type="title"/>
          </p:nvPr>
        </p:nvSpPr>
        <p:spPr/>
        <p:txBody>
          <a:bodyPr/>
          <a:lstStyle/>
          <a:p>
            <a:pPr algn="ctr"/>
            <a:r>
              <a:rPr lang="ja-JP" altLang="en-US"/>
              <a:t>はじめに</a:t>
            </a:r>
            <a:endParaRPr kumimoji="1" lang="ja-JP" altLang="en-US"/>
          </a:p>
        </p:txBody>
      </p:sp>
      <p:sp>
        <p:nvSpPr>
          <p:cNvPr id="8" name="テキスト プレースホルダー 7">
            <a:extLst>
              <a:ext uri="{FF2B5EF4-FFF2-40B4-BE49-F238E27FC236}">
                <a16:creationId xmlns:a16="http://schemas.microsoft.com/office/drawing/2014/main" id="{1B422E06-9B54-614E-8085-40930C6A0D63}"/>
              </a:ext>
            </a:extLst>
          </p:cNvPr>
          <p:cNvSpPr>
            <a:spLocks noGrp="1"/>
          </p:cNvSpPr>
          <p:nvPr>
            <p:ph type="body" idx="1"/>
          </p:nvPr>
        </p:nvSpPr>
        <p:spPr/>
        <p:txBody>
          <a:bodyPr/>
          <a:lstStyle/>
          <a:p>
            <a:pPr algn="ctr"/>
            <a:r>
              <a:rPr lang="ja-JP" altLang="ja-JP" b="1" spc="-35">
                <a:latin typeface="Century" panose="02040604050505020304" pitchFamily="18" charset="0"/>
                <a:ea typeface="ＭＳ 明朝" panose="02020609040205080304" pitchFamily="49" charset="-128"/>
                <a:cs typeface="Times New Roman" panose="02020603050405020304" pitchFamily="18" charset="0"/>
              </a:rPr>
              <a:t>ハンズオンワークショップの概要説明</a:t>
            </a:r>
            <a:endParaRPr lang="en-US" altLang="ja-JP" b="1" spc="-35" dirty="0">
              <a:latin typeface="Century" panose="02040604050505020304" pitchFamily="18" charset="0"/>
              <a:ea typeface="ＭＳ 明朝" panose="02020609040205080304" pitchFamily="49" charset="-128"/>
              <a:cs typeface="Times New Roman" panose="02020603050405020304" pitchFamily="18" charset="0"/>
            </a:endParaRPr>
          </a:p>
          <a:p>
            <a:pPr algn="ctr"/>
            <a:r>
              <a:rPr kumimoji="1" lang="ja-JP" altLang="en-US"/>
              <a:t>オリエンテーション</a:t>
            </a:r>
            <a:endParaRPr kumimoji="1" lang="en-US" altLang="ja-JP" dirty="0"/>
          </a:p>
          <a:p>
            <a:pPr algn="ctr"/>
            <a:endParaRPr lang="en-US" altLang="ja-JP" dirty="0"/>
          </a:p>
          <a:p>
            <a:pPr algn="ctr"/>
            <a:endParaRPr kumimoji="1" lang="ja-JP" altLang="en-US"/>
          </a:p>
        </p:txBody>
      </p:sp>
      <p:sp>
        <p:nvSpPr>
          <p:cNvPr id="4" name="日付プレースホルダー 3">
            <a:extLst>
              <a:ext uri="{FF2B5EF4-FFF2-40B4-BE49-F238E27FC236}">
                <a16:creationId xmlns:a16="http://schemas.microsoft.com/office/drawing/2014/main" id="{6215C106-28C8-D140-85F0-DBFBEC253AAD}"/>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53861670-569C-654D-B2AB-754DAFBC1104}"/>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06B8A0B1-2BEE-5D4A-A282-FE43D7810A96}"/>
              </a:ext>
            </a:extLst>
          </p:cNvPr>
          <p:cNvSpPr>
            <a:spLocks noGrp="1"/>
          </p:cNvSpPr>
          <p:nvPr>
            <p:ph type="sldNum" sz="quarter" idx="12"/>
          </p:nvPr>
        </p:nvSpPr>
        <p:spPr/>
        <p:txBody>
          <a:bodyPr/>
          <a:lstStyle/>
          <a:p>
            <a:fld id="{78E8CB0D-5CF3-D74D-8043-C1424D1EE8AC}" type="slidenum">
              <a:rPr kumimoji="1" lang="ja-JP" altLang="en-US" smtClean="0"/>
              <a:t>2</a:t>
            </a:fld>
            <a:endParaRPr kumimoji="1" lang="ja-JP" altLang="en-US"/>
          </a:p>
        </p:txBody>
      </p:sp>
    </p:spTree>
    <p:extLst>
      <p:ext uri="{BB962C8B-B14F-4D97-AF65-F5344CB8AC3E}">
        <p14:creationId xmlns:p14="http://schemas.microsoft.com/office/powerpoint/2010/main" val="714065397"/>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2F9BBF-93C7-48AD-A662-428C06E99E0C}"/>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の物理接続</a:t>
            </a:r>
            <a:endParaRPr kumimoji="1" lang="ja-JP" altLang="en-US" dirty="0"/>
          </a:p>
        </p:txBody>
      </p:sp>
      <p:pic>
        <p:nvPicPr>
          <p:cNvPr id="8" name="コンテンツ プレースホルダー 7">
            <a:extLst>
              <a:ext uri="{FF2B5EF4-FFF2-40B4-BE49-F238E27FC236}">
                <a16:creationId xmlns:a16="http://schemas.microsoft.com/office/drawing/2014/main" id="{68CACD04-2015-44E8-94B7-EC6C0A42AD08}"/>
              </a:ext>
            </a:extLst>
          </p:cNvPr>
          <p:cNvPicPr>
            <a:picLocks noGrp="1" noChangeAspect="1"/>
          </p:cNvPicPr>
          <p:nvPr>
            <p:ph idx="1"/>
          </p:nvPr>
        </p:nvPicPr>
        <p:blipFill>
          <a:blip r:embed="rId2"/>
          <a:stretch>
            <a:fillRect/>
          </a:stretch>
        </p:blipFill>
        <p:spPr>
          <a:xfrm>
            <a:off x="506501" y="1484313"/>
            <a:ext cx="8192910" cy="4608512"/>
          </a:xfrm>
        </p:spPr>
      </p:pic>
      <p:sp>
        <p:nvSpPr>
          <p:cNvPr id="4" name="日付プレースホルダー 3">
            <a:extLst>
              <a:ext uri="{FF2B5EF4-FFF2-40B4-BE49-F238E27FC236}">
                <a16:creationId xmlns:a16="http://schemas.microsoft.com/office/drawing/2014/main" id="{1B9FCA2F-E24C-4312-83D5-291075A26DC9}"/>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7107D444-7EFA-49E4-80C3-DF25E4140300}"/>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14CAB14F-EFA3-43FB-B81C-08A4500B78AB}"/>
              </a:ext>
            </a:extLst>
          </p:cNvPr>
          <p:cNvSpPr>
            <a:spLocks noGrp="1"/>
          </p:cNvSpPr>
          <p:nvPr>
            <p:ph type="sldNum" sz="quarter" idx="12"/>
          </p:nvPr>
        </p:nvSpPr>
        <p:spPr/>
        <p:txBody>
          <a:bodyPr/>
          <a:lstStyle/>
          <a:p>
            <a:fld id="{78E8CB0D-5CF3-D74D-8043-C1424D1EE8AC}" type="slidenum">
              <a:rPr kumimoji="1" lang="ja-JP" altLang="en-US" smtClean="0"/>
              <a:t>20</a:t>
            </a:fld>
            <a:endParaRPr kumimoji="1" lang="ja-JP" altLang="en-US"/>
          </a:p>
        </p:txBody>
      </p:sp>
      <p:sp>
        <p:nvSpPr>
          <p:cNvPr id="9" name="角丸四角形 34">
            <a:extLst>
              <a:ext uri="{FF2B5EF4-FFF2-40B4-BE49-F238E27FC236}">
                <a16:creationId xmlns:a16="http://schemas.microsoft.com/office/drawing/2014/main" id="{4FE1CA35-EC1D-4291-8391-90C7D6D39E8A}"/>
              </a:ext>
            </a:extLst>
          </p:cNvPr>
          <p:cNvSpPr/>
          <p:nvPr/>
        </p:nvSpPr>
        <p:spPr bwMode="auto">
          <a:xfrm>
            <a:off x="4695825" y="5354637"/>
            <a:ext cx="3790950" cy="622058"/>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04800" indent="-304800" algn="ctr"/>
            <a:r>
              <a:rPr lang="en-US" altLang="ja-JP" sz="1600" kern="0" dirty="0">
                <a:solidFill>
                  <a:schemeClr val="tx2"/>
                </a:solidFill>
              </a:rPr>
              <a:t>LAN</a:t>
            </a:r>
            <a:r>
              <a:rPr lang="ja-JP" altLang="en-US" sz="1600" kern="0" dirty="0">
                <a:solidFill>
                  <a:schemeClr val="tx2"/>
                </a:solidFill>
              </a:rPr>
              <a:t>ケーブルを</a:t>
            </a:r>
            <a:r>
              <a:rPr lang="en-US" altLang="ja-JP" sz="1600" kern="0" dirty="0">
                <a:solidFill>
                  <a:schemeClr val="tx2"/>
                </a:solidFill>
              </a:rPr>
              <a:t>Raspberry Pi</a:t>
            </a:r>
            <a:r>
              <a:rPr lang="ja-JP" altLang="en-US" sz="1600" kern="0" dirty="0">
                <a:solidFill>
                  <a:schemeClr val="tx2"/>
                </a:solidFill>
              </a:rPr>
              <a:t>に挿す</a:t>
            </a:r>
            <a:endParaRPr lang="en-US" altLang="ja-JP" sz="1600" kern="0" dirty="0">
              <a:solidFill>
                <a:schemeClr val="tx2"/>
              </a:solidFill>
            </a:endParaRPr>
          </a:p>
        </p:txBody>
      </p:sp>
    </p:spTree>
    <p:extLst>
      <p:ext uri="{BB962C8B-B14F-4D97-AF65-F5344CB8AC3E}">
        <p14:creationId xmlns:p14="http://schemas.microsoft.com/office/powerpoint/2010/main" val="36987096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75CAB-E859-4320-9140-A869D205F461}"/>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の接続設定</a:t>
            </a:r>
            <a:endParaRPr kumimoji="1" lang="ja-JP" altLang="en-US" dirty="0"/>
          </a:p>
        </p:txBody>
      </p:sp>
      <p:sp>
        <p:nvSpPr>
          <p:cNvPr id="3" name="コンテンツ プレースホルダー 2">
            <a:extLst>
              <a:ext uri="{FF2B5EF4-FFF2-40B4-BE49-F238E27FC236}">
                <a16:creationId xmlns:a16="http://schemas.microsoft.com/office/drawing/2014/main" id="{883C2DE1-086B-4988-BCA6-9181B19D316E}"/>
              </a:ext>
            </a:extLst>
          </p:cNvPr>
          <p:cNvSpPr>
            <a:spLocks noGrp="1"/>
          </p:cNvSpPr>
          <p:nvPr>
            <p:ph idx="1"/>
          </p:nvPr>
        </p:nvSpPr>
        <p:spPr/>
        <p:txBody>
          <a:bodyPr/>
          <a:lstStyle/>
          <a:p>
            <a:r>
              <a:rPr lang="ja-JP" altLang="en-US" dirty="0"/>
              <a:t>コントロールパネル⇒</a:t>
            </a:r>
            <a:r>
              <a:rPr kumimoji="1" lang="ja-JP" altLang="en-US" dirty="0"/>
              <a:t>ネットワークと共有センター</a:t>
            </a:r>
          </a:p>
        </p:txBody>
      </p:sp>
      <p:sp>
        <p:nvSpPr>
          <p:cNvPr id="4" name="日付プレースホルダー 3">
            <a:extLst>
              <a:ext uri="{FF2B5EF4-FFF2-40B4-BE49-F238E27FC236}">
                <a16:creationId xmlns:a16="http://schemas.microsoft.com/office/drawing/2014/main" id="{BFDFD37B-3826-45B0-89A8-1541567D73E1}"/>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F71F87D3-7AC4-4243-84B4-85D54A8F9851}"/>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23A5B894-2657-4DB6-B98F-A3462D425082}"/>
              </a:ext>
            </a:extLst>
          </p:cNvPr>
          <p:cNvSpPr>
            <a:spLocks noGrp="1"/>
          </p:cNvSpPr>
          <p:nvPr>
            <p:ph type="sldNum" sz="quarter" idx="12"/>
          </p:nvPr>
        </p:nvSpPr>
        <p:spPr/>
        <p:txBody>
          <a:bodyPr/>
          <a:lstStyle/>
          <a:p>
            <a:fld id="{78E8CB0D-5CF3-D74D-8043-C1424D1EE8AC}" type="slidenum">
              <a:rPr kumimoji="1" lang="ja-JP" altLang="en-US" smtClean="0"/>
              <a:t>21</a:t>
            </a:fld>
            <a:endParaRPr kumimoji="1" lang="ja-JP" altLang="en-US"/>
          </a:p>
        </p:txBody>
      </p:sp>
      <p:pic>
        <p:nvPicPr>
          <p:cNvPr id="7" name="コンテンツ プレースホルダー 7">
            <a:extLst>
              <a:ext uri="{FF2B5EF4-FFF2-40B4-BE49-F238E27FC236}">
                <a16:creationId xmlns:a16="http://schemas.microsoft.com/office/drawing/2014/main" id="{A047A5DF-0296-4EA4-AEFD-1B77AE04F33A}"/>
              </a:ext>
            </a:extLst>
          </p:cNvPr>
          <p:cNvPicPr>
            <a:picLocks noChangeAspect="1"/>
          </p:cNvPicPr>
          <p:nvPr/>
        </p:nvPicPr>
        <p:blipFill>
          <a:blip r:embed="rId2"/>
          <a:stretch>
            <a:fillRect/>
          </a:stretch>
        </p:blipFill>
        <p:spPr bwMode="auto">
          <a:xfrm>
            <a:off x="457200" y="2605522"/>
            <a:ext cx="8291513" cy="365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4246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1B241B-1353-4A8E-B02B-A73756F4BA2B}"/>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の接続設定</a:t>
            </a:r>
            <a:endParaRPr kumimoji="1" lang="ja-JP" altLang="en-US" dirty="0"/>
          </a:p>
        </p:txBody>
      </p:sp>
      <p:sp>
        <p:nvSpPr>
          <p:cNvPr id="3" name="コンテンツ プレースホルダー 2">
            <a:extLst>
              <a:ext uri="{FF2B5EF4-FFF2-40B4-BE49-F238E27FC236}">
                <a16:creationId xmlns:a16="http://schemas.microsoft.com/office/drawing/2014/main" id="{115C2CE4-C805-4A01-9CED-DB304914BA9D}"/>
              </a:ext>
            </a:extLst>
          </p:cNvPr>
          <p:cNvSpPr>
            <a:spLocks noGrp="1"/>
          </p:cNvSpPr>
          <p:nvPr>
            <p:ph idx="1"/>
          </p:nvPr>
        </p:nvSpPr>
        <p:spPr/>
        <p:txBody>
          <a:bodyPr/>
          <a:lstStyle/>
          <a:p>
            <a:r>
              <a:rPr kumimoji="1" lang="ja-JP" altLang="en-US" dirty="0"/>
              <a:t>アダプター</a:t>
            </a:r>
            <a:r>
              <a:rPr kumimoji="1" lang="ja-JP" altLang="en-US"/>
              <a:t>の設定の変更</a:t>
            </a:r>
            <a:endParaRPr kumimoji="1" lang="ja-JP" altLang="en-US" dirty="0"/>
          </a:p>
        </p:txBody>
      </p:sp>
      <p:sp>
        <p:nvSpPr>
          <p:cNvPr id="4" name="日付プレースホルダー 3">
            <a:extLst>
              <a:ext uri="{FF2B5EF4-FFF2-40B4-BE49-F238E27FC236}">
                <a16:creationId xmlns:a16="http://schemas.microsoft.com/office/drawing/2014/main" id="{9C839E3B-ED2A-4E48-ADFE-D9154168F1E6}"/>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17FFFF57-5A9E-4FF5-B2F1-88C89E0F2320}"/>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38800E8F-A52E-408E-B54F-9F4438C24FD5}"/>
              </a:ext>
            </a:extLst>
          </p:cNvPr>
          <p:cNvSpPr>
            <a:spLocks noGrp="1"/>
          </p:cNvSpPr>
          <p:nvPr>
            <p:ph type="sldNum" sz="quarter" idx="12"/>
          </p:nvPr>
        </p:nvSpPr>
        <p:spPr/>
        <p:txBody>
          <a:bodyPr/>
          <a:lstStyle/>
          <a:p>
            <a:fld id="{78E8CB0D-5CF3-D74D-8043-C1424D1EE8AC}" type="slidenum">
              <a:rPr kumimoji="1" lang="ja-JP" altLang="en-US" smtClean="0"/>
              <a:t>22</a:t>
            </a:fld>
            <a:endParaRPr kumimoji="1" lang="ja-JP" altLang="en-US"/>
          </a:p>
        </p:txBody>
      </p:sp>
      <p:pic>
        <p:nvPicPr>
          <p:cNvPr id="7" name="コンテンツ プレースホルダー 7">
            <a:extLst>
              <a:ext uri="{FF2B5EF4-FFF2-40B4-BE49-F238E27FC236}">
                <a16:creationId xmlns:a16="http://schemas.microsoft.com/office/drawing/2014/main" id="{CA815F85-D367-46C3-9EE8-1EF68E26C5D9}"/>
              </a:ext>
            </a:extLst>
          </p:cNvPr>
          <p:cNvPicPr>
            <a:picLocks noChangeAspect="1"/>
          </p:cNvPicPr>
          <p:nvPr/>
        </p:nvPicPr>
        <p:blipFill>
          <a:blip r:embed="rId2"/>
          <a:stretch>
            <a:fillRect/>
          </a:stretch>
        </p:blipFill>
        <p:spPr bwMode="auto">
          <a:xfrm>
            <a:off x="457200" y="2606400"/>
            <a:ext cx="8291513" cy="365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571008"/>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20CCC-9032-439B-AE22-142C5B48E634}"/>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の接続設定</a:t>
            </a:r>
            <a:endParaRPr kumimoji="1" lang="ja-JP" altLang="en-US" dirty="0"/>
          </a:p>
        </p:txBody>
      </p:sp>
      <p:sp>
        <p:nvSpPr>
          <p:cNvPr id="3" name="コンテンツ プレースホルダー 2">
            <a:extLst>
              <a:ext uri="{FF2B5EF4-FFF2-40B4-BE49-F238E27FC236}">
                <a16:creationId xmlns:a16="http://schemas.microsoft.com/office/drawing/2014/main" id="{F0C4E1F0-A8FC-4FF6-B520-28303CD838AC}"/>
              </a:ext>
            </a:extLst>
          </p:cNvPr>
          <p:cNvSpPr>
            <a:spLocks noGrp="1"/>
          </p:cNvSpPr>
          <p:nvPr>
            <p:ph idx="1"/>
          </p:nvPr>
        </p:nvSpPr>
        <p:spPr/>
        <p:txBody>
          <a:bodyPr/>
          <a:lstStyle/>
          <a:p>
            <a:r>
              <a:rPr kumimoji="1" lang="ja-JP" altLang="en-US" dirty="0"/>
              <a:t>イーサネット </a:t>
            </a:r>
            <a:r>
              <a:rPr lang="ja-JP" altLang="en-US" dirty="0"/>
              <a:t>右クリック⇒プロパティ</a:t>
            </a:r>
            <a:endParaRPr kumimoji="1" lang="ja-JP" altLang="en-US" dirty="0"/>
          </a:p>
        </p:txBody>
      </p:sp>
      <p:sp>
        <p:nvSpPr>
          <p:cNvPr id="4" name="日付プレースホルダー 3">
            <a:extLst>
              <a:ext uri="{FF2B5EF4-FFF2-40B4-BE49-F238E27FC236}">
                <a16:creationId xmlns:a16="http://schemas.microsoft.com/office/drawing/2014/main" id="{77EABA0B-4FF4-4D69-BCE8-E7C22D4BF038}"/>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9EB787E4-7E91-4472-88EC-2A34F29D1417}"/>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919004DE-B8BE-4C15-AB04-201258858923}"/>
              </a:ext>
            </a:extLst>
          </p:cNvPr>
          <p:cNvSpPr>
            <a:spLocks noGrp="1"/>
          </p:cNvSpPr>
          <p:nvPr>
            <p:ph type="sldNum" sz="quarter" idx="12"/>
          </p:nvPr>
        </p:nvSpPr>
        <p:spPr/>
        <p:txBody>
          <a:bodyPr/>
          <a:lstStyle/>
          <a:p>
            <a:fld id="{78E8CB0D-5CF3-D74D-8043-C1424D1EE8AC}" type="slidenum">
              <a:rPr kumimoji="1" lang="ja-JP" altLang="en-US" smtClean="0"/>
              <a:t>23</a:t>
            </a:fld>
            <a:endParaRPr kumimoji="1" lang="ja-JP" altLang="en-US"/>
          </a:p>
        </p:txBody>
      </p:sp>
      <p:pic>
        <p:nvPicPr>
          <p:cNvPr id="7" name="コンテンツ プレースホルダー 7">
            <a:extLst>
              <a:ext uri="{FF2B5EF4-FFF2-40B4-BE49-F238E27FC236}">
                <a16:creationId xmlns:a16="http://schemas.microsoft.com/office/drawing/2014/main" id="{B308D13B-1A03-4A9C-9D07-C0C50BCC6B2F}"/>
              </a:ext>
            </a:extLst>
          </p:cNvPr>
          <p:cNvPicPr>
            <a:picLocks noChangeAspect="1"/>
          </p:cNvPicPr>
          <p:nvPr/>
        </p:nvPicPr>
        <p:blipFill>
          <a:blip r:embed="rId2"/>
          <a:stretch>
            <a:fillRect/>
          </a:stretch>
        </p:blipFill>
        <p:spPr bwMode="auto">
          <a:xfrm>
            <a:off x="457200" y="2319694"/>
            <a:ext cx="8291513" cy="4025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4414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19567-20CF-421C-B80E-13C7B24F9C3A}"/>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の接続設定</a:t>
            </a:r>
            <a:endParaRPr kumimoji="1" lang="ja-JP" altLang="en-US" dirty="0"/>
          </a:p>
        </p:txBody>
      </p:sp>
      <p:sp>
        <p:nvSpPr>
          <p:cNvPr id="3" name="コンテンツ プレースホルダー 2">
            <a:extLst>
              <a:ext uri="{FF2B5EF4-FFF2-40B4-BE49-F238E27FC236}">
                <a16:creationId xmlns:a16="http://schemas.microsoft.com/office/drawing/2014/main" id="{F6EE4A05-FDFA-40E3-B3CE-1EE38D2C7077}"/>
              </a:ext>
            </a:extLst>
          </p:cNvPr>
          <p:cNvSpPr>
            <a:spLocks noGrp="1"/>
          </p:cNvSpPr>
          <p:nvPr>
            <p:ph idx="1"/>
          </p:nvPr>
        </p:nvSpPr>
        <p:spPr/>
        <p:txBody>
          <a:bodyPr/>
          <a:lstStyle/>
          <a:p>
            <a:r>
              <a:rPr kumimoji="1" lang="ja-JP" altLang="en-US" dirty="0"/>
              <a:t>インターネットプロトコルバージョン</a:t>
            </a:r>
            <a:r>
              <a:rPr kumimoji="1" lang="en-US" altLang="ja-JP" dirty="0"/>
              <a:t>4</a:t>
            </a:r>
            <a:r>
              <a:rPr lang="en-US" altLang="ja-JP" dirty="0"/>
              <a:t>(IPv4)</a:t>
            </a:r>
            <a:r>
              <a:rPr lang="ja-JP" altLang="en-US" dirty="0"/>
              <a:t>を選択し⇒プロパティー</a:t>
            </a:r>
            <a:endParaRPr kumimoji="1" lang="ja-JP" altLang="en-US" dirty="0"/>
          </a:p>
        </p:txBody>
      </p:sp>
      <p:sp>
        <p:nvSpPr>
          <p:cNvPr id="4" name="日付プレースホルダー 3">
            <a:extLst>
              <a:ext uri="{FF2B5EF4-FFF2-40B4-BE49-F238E27FC236}">
                <a16:creationId xmlns:a16="http://schemas.microsoft.com/office/drawing/2014/main" id="{BE517ACD-5674-4470-8C1F-38E05439EA55}"/>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1CAB4F89-CE7C-422E-A674-7C55BE7E3129}"/>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8ED90239-F501-441A-9673-22315B3C6815}"/>
              </a:ext>
            </a:extLst>
          </p:cNvPr>
          <p:cNvSpPr>
            <a:spLocks noGrp="1"/>
          </p:cNvSpPr>
          <p:nvPr>
            <p:ph type="sldNum" sz="quarter" idx="12"/>
          </p:nvPr>
        </p:nvSpPr>
        <p:spPr/>
        <p:txBody>
          <a:bodyPr/>
          <a:lstStyle/>
          <a:p>
            <a:fld id="{78E8CB0D-5CF3-D74D-8043-C1424D1EE8AC}" type="slidenum">
              <a:rPr kumimoji="1" lang="ja-JP" altLang="en-US" smtClean="0"/>
              <a:t>24</a:t>
            </a:fld>
            <a:endParaRPr kumimoji="1" lang="ja-JP" altLang="en-US"/>
          </a:p>
        </p:txBody>
      </p:sp>
      <p:pic>
        <p:nvPicPr>
          <p:cNvPr id="7" name="コンテンツ プレースホルダー 7">
            <a:extLst>
              <a:ext uri="{FF2B5EF4-FFF2-40B4-BE49-F238E27FC236}">
                <a16:creationId xmlns:a16="http://schemas.microsoft.com/office/drawing/2014/main" id="{B1048EA9-E5EC-46FB-AF1B-045D83BFD5CD}"/>
              </a:ext>
            </a:extLst>
          </p:cNvPr>
          <p:cNvPicPr>
            <a:picLocks noChangeAspect="1"/>
          </p:cNvPicPr>
          <p:nvPr/>
        </p:nvPicPr>
        <p:blipFill>
          <a:blip r:embed="rId2"/>
          <a:stretch>
            <a:fillRect/>
          </a:stretch>
        </p:blipFill>
        <p:spPr bwMode="auto">
          <a:xfrm>
            <a:off x="457200" y="2585110"/>
            <a:ext cx="3097837" cy="392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209509"/>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81FDD-3009-4663-9B19-8BCFCBB09B96}"/>
              </a:ext>
            </a:extLst>
          </p:cNvPr>
          <p:cNvSpPr>
            <a:spLocks noGrp="1"/>
          </p:cNvSpPr>
          <p:nvPr>
            <p:ph type="title"/>
          </p:nvPr>
        </p:nvSpPr>
        <p:spPr/>
        <p:txBody>
          <a:bodyPr/>
          <a:lstStyle/>
          <a:p>
            <a:r>
              <a:rPr lang="en-US" altLang="ja-JP" dirty="0"/>
              <a:t>Raspberry Pi</a:t>
            </a:r>
            <a:r>
              <a:rPr lang="ja-JP" altLang="en-US" dirty="0"/>
              <a:t>と</a:t>
            </a:r>
            <a:r>
              <a:rPr lang="en-US" altLang="ja-JP" dirty="0"/>
              <a:t>PC</a:t>
            </a:r>
            <a:r>
              <a:rPr lang="ja-JP" altLang="en-US" dirty="0"/>
              <a:t>の接続設定</a:t>
            </a:r>
            <a:endParaRPr kumimoji="1" lang="ja-JP" altLang="en-US" dirty="0"/>
          </a:p>
        </p:txBody>
      </p:sp>
      <p:sp>
        <p:nvSpPr>
          <p:cNvPr id="4" name="日付プレースホルダー 3">
            <a:extLst>
              <a:ext uri="{FF2B5EF4-FFF2-40B4-BE49-F238E27FC236}">
                <a16:creationId xmlns:a16="http://schemas.microsoft.com/office/drawing/2014/main" id="{BBC45B40-2D91-45E9-8929-0A5F64D90557}"/>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F843B339-B294-4EC4-BD4C-8B2A7444207C}"/>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462519CA-6A2F-4698-822D-29C9372AB574}"/>
              </a:ext>
            </a:extLst>
          </p:cNvPr>
          <p:cNvSpPr>
            <a:spLocks noGrp="1"/>
          </p:cNvSpPr>
          <p:nvPr>
            <p:ph type="sldNum" sz="quarter" idx="12"/>
          </p:nvPr>
        </p:nvSpPr>
        <p:spPr/>
        <p:txBody>
          <a:bodyPr/>
          <a:lstStyle/>
          <a:p>
            <a:fld id="{78E8CB0D-5CF3-D74D-8043-C1424D1EE8AC}" type="slidenum">
              <a:rPr kumimoji="1" lang="ja-JP" altLang="en-US" smtClean="0"/>
              <a:t>25</a:t>
            </a:fld>
            <a:endParaRPr kumimoji="1" lang="ja-JP" altLang="en-US"/>
          </a:p>
        </p:txBody>
      </p:sp>
      <p:sp>
        <p:nvSpPr>
          <p:cNvPr id="9" name="コンテンツ プレースホルダー 8">
            <a:extLst>
              <a:ext uri="{FF2B5EF4-FFF2-40B4-BE49-F238E27FC236}">
                <a16:creationId xmlns:a16="http://schemas.microsoft.com/office/drawing/2014/main" id="{26695554-86C8-41A2-9393-F766C457CB25}"/>
              </a:ext>
            </a:extLst>
          </p:cNvPr>
          <p:cNvSpPr>
            <a:spLocks noGrp="1"/>
          </p:cNvSpPr>
          <p:nvPr>
            <p:ph idx="1"/>
          </p:nvPr>
        </p:nvSpPr>
        <p:spPr/>
        <p:txBody>
          <a:bodyPr/>
          <a:lstStyle/>
          <a:p>
            <a:r>
              <a:rPr kumimoji="1" lang="en-US" altLang="ja-JP" dirty="0"/>
              <a:t>IP</a:t>
            </a:r>
            <a:r>
              <a:rPr lang="ja-JP" altLang="en-US" dirty="0"/>
              <a:t>アドレスに</a:t>
            </a:r>
            <a:r>
              <a:rPr lang="en-US" altLang="ja-JP" dirty="0"/>
              <a:t> 192.168.128.11 </a:t>
            </a:r>
            <a:r>
              <a:rPr lang="ja-JP" altLang="en-US" dirty="0"/>
              <a:t>を入力</a:t>
            </a:r>
            <a:endParaRPr kumimoji="1" lang="ja-JP" altLang="en-US" dirty="0"/>
          </a:p>
        </p:txBody>
      </p:sp>
      <p:pic>
        <p:nvPicPr>
          <p:cNvPr id="10" name="コンテンツ プレースホルダー 7">
            <a:extLst>
              <a:ext uri="{FF2B5EF4-FFF2-40B4-BE49-F238E27FC236}">
                <a16:creationId xmlns:a16="http://schemas.microsoft.com/office/drawing/2014/main" id="{4911B0BD-5DE2-4CD0-AC21-9646B26E495E}"/>
              </a:ext>
            </a:extLst>
          </p:cNvPr>
          <p:cNvPicPr>
            <a:picLocks noChangeAspect="1"/>
          </p:cNvPicPr>
          <p:nvPr/>
        </p:nvPicPr>
        <p:blipFill>
          <a:blip r:embed="rId2"/>
          <a:stretch>
            <a:fillRect/>
          </a:stretch>
        </p:blipFill>
        <p:spPr bwMode="auto">
          <a:xfrm>
            <a:off x="457199" y="2118524"/>
            <a:ext cx="3912669" cy="436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503201"/>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96924-5A2F-CB4C-BD0B-2DA9088E03C8}"/>
              </a:ext>
            </a:extLst>
          </p:cNvPr>
          <p:cNvSpPr>
            <a:spLocks noGrp="1"/>
          </p:cNvSpPr>
          <p:nvPr>
            <p:ph type="title"/>
          </p:nvPr>
        </p:nvSpPr>
        <p:spPr/>
        <p:txBody>
          <a:bodyPr/>
          <a:lstStyle/>
          <a:p>
            <a:r>
              <a:rPr kumimoji="1" lang="en-US" altLang="ja-JP" dirty="0"/>
              <a:t>VNC</a:t>
            </a:r>
            <a:r>
              <a:rPr kumimoji="1" lang="ja-JP" altLang="en-US"/>
              <a:t>クライアントからの接続</a:t>
            </a:r>
          </a:p>
        </p:txBody>
      </p:sp>
      <p:sp>
        <p:nvSpPr>
          <p:cNvPr id="3" name="コンテンツ プレースホルダー 2">
            <a:extLst>
              <a:ext uri="{FF2B5EF4-FFF2-40B4-BE49-F238E27FC236}">
                <a16:creationId xmlns:a16="http://schemas.microsoft.com/office/drawing/2014/main" id="{20B5E5A3-7337-0A49-A4AD-E4E6EB02E688}"/>
              </a:ext>
            </a:extLst>
          </p:cNvPr>
          <p:cNvSpPr>
            <a:spLocks noGrp="1"/>
          </p:cNvSpPr>
          <p:nvPr>
            <p:ph idx="1"/>
          </p:nvPr>
        </p:nvSpPr>
        <p:spPr/>
        <p:txBody>
          <a:bodyPr/>
          <a:lstStyle/>
          <a:p>
            <a:r>
              <a:rPr kumimoji="1" lang="ja-JP" altLang="en-US" sz="2000" dirty="0"/>
              <a:t>ホストネームが分かっている場合</a:t>
            </a:r>
            <a:endParaRPr kumimoji="1" lang="en-US" altLang="ja-JP" sz="2000" dirty="0"/>
          </a:p>
          <a:p>
            <a:pPr marL="800100" lvl="1" indent="-342900"/>
            <a:r>
              <a:rPr kumimoji="1" lang="en-US" altLang="ja-JP" sz="1600" dirty="0"/>
              <a:t>Handson2019User</a:t>
            </a:r>
            <a:r>
              <a:rPr lang="ja-JP" altLang="en-US" sz="1600" dirty="0"/>
              <a:t>◯◯</a:t>
            </a:r>
            <a:r>
              <a:rPr kumimoji="1" lang="en-US" altLang="ja-JP" sz="1600" dirty="0"/>
              <a:t>.local </a:t>
            </a:r>
            <a:r>
              <a:rPr kumimoji="1" lang="ja-JP" altLang="en-US" sz="1600" dirty="0"/>
              <a:t>と</a:t>
            </a:r>
            <a:r>
              <a:rPr lang="ja-JP" altLang="en-US" sz="1600" dirty="0"/>
              <a:t>入力し、リターン押下</a:t>
            </a:r>
            <a:endParaRPr kumimoji="1" lang="en-US" altLang="ja-JP" sz="1600" dirty="0"/>
          </a:p>
          <a:p>
            <a:r>
              <a:rPr kumimoji="1" lang="en-US" altLang="ja-JP" sz="2000" dirty="0"/>
              <a:t>IP</a:t>
            </a:r>
            <a:r>
              <a:rPr kumimoji="1" lang="ja-JP" altLang="en-US" sz="2000" dirty="0"/>
              <a:t>アドレスが分かっている場合</a:t>
            </a:r>
            <a:endParaRPr kumimoji="1" lang="en-US" altLang="ja-JP" sz="2000" dirty="0"/>
          </a:p>
          <a:p>
            <a:pPr lvl="1"/>
            <a:r>
              <a:rPr lang="en-US" altLang="ja-JP" sz="1600" dirty="0"/>
              <a:t>IP</a:t>
            </a:r>
            <a:r>
              <a:rPr lang="ja-JP" altLang="en-US" sz="1600" dirty="0"/>
              <a:t>アドレス </a:t>
            </a:r>
            <a:r>
              <a:rPr lang="en-US" altLang="ja-JP" sz="1600" dirty="0"/>
              <a:t>(</a:t>
            </a:r>
            <a:r>
              <a:rPr lang="ja-JP" altLang="en-US" sz="1600" dirty="0"/>
              <a:t>今回は </a:t>
            </a:r>
            <a:r>
              <a:rPr lang="en-US" altLang="ja-JP" sz="1600" dirty="0"/>
              <a:t>192.168.255.</a:t>
            </a:r>
            <a:r>
              <a:rPr lang="ja-JP" altLang="en-US" sz="1600" dirty="0"/>
              <a:t>●●●</a:t>
            </a:r>
            <a:r>
              <a:rPr lang="en-US" altLang="ja-JP" sz="1600" dirty="0"/>
              <a:t> ) </a:t>
            </a:r>
            <a:r>
              <a:rPr lang="ja-JP" altLang="en-US" sz="1600" dirty="0"/>
              <a:t>を</a:t>
            </a:r>
            <a:r>
              <a:rPr kumimoji="1" lang="ja-JP" altLang="en-US" sz="1600" dirty="0"/>
              <a:t>入力し、リターン押下</a:t>
            </a:r>
            <a:endParaRPr kumimoji="1" lang="en-US" altLang="ja-JP" sz="1600" dirty="0"/>
          </a:p>
        </p:txBody>
      </p:sp>
      <p:sp>
        <p:nvSpPr>
          <p:cNvPr id="4" name="日付プレースホルダー 3">
            <a:extLst>
              <a:ext uri="{FF2B5EF4-FFF2-40B4-BE49-F238E27FC236}">
                <a16:creationId xmlns:a16="http://schemas.microsoft.com/office/drawing/2014/main" id="{C4D103D8-52E1-534A-B456-5BB144358BC7}"/>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77C7E2EE-0565-EF47-8952-F592CD903458}"/>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4A94B061-C354-0C44-B41F-7B01D65752F5}"/>
              </a:ext>
            </a:extLst>
          </p:cNvPr>
          <p:cNvSpPr>
            <a:spLocks noGrp="1"/>
          </p:cNvSpPr>
          <p:nvPr>
            <p:ph type="sldNum" sz="quarter" idx="12"/>
          </p:nvPr>
        </p:nvSpPr>
        <p:spPr/>
        <p:txBody>
          <a:bodyPr/>
          <a:lstStyle/>
          <a:p>
            <a:fld id="{78E8CB0D-5CF3-D74D-8043-C1424D1EE8AC}" type="slidenum">
              <a:rPr kumimoji="1" lang="ja-JP" altLang="en-US" smtClean="0"/>
              <a:t>26</a:t>
            </a:fld>
            <a:endParaRPr kumimoji="1" lang="ja-JP" altLang="en-US"/>
          </a:p>
        </p:txBody>
      </p:sp>
      <p:pic>
        <p:nvPicPr>
          <p:cNvPr id="8" name="図 7" descr="スクリーンショット, コンピューター, 電子機器 が含まれている画像&#10;&#10;自動的に生成された説明">
            <a:extLst>
              <a:ext uri="{FF2B5EF4-FFF2-40B4-BE49-F238E27FC236}">
                <a16:creationId xmlns:a16="http://schemas.microsoft.com/office/drawing/2014/main" id="{3C46E5C7-E890-D544-BE09-EC4240C1B0BB}"/>
              </a:ext>
            </a:extLst>
          </p:cNvPr>
          <p:cNvPicPr>
            <a:picLocks noChangeAspect="1"/>
          </p:cNvPicPr>
          <p:nvPr/>
        </p:nvPicPr>
        <p:blipFill>
          <a:blip r:embed="rId3"/>
          <a:stretch>
            <a:fillRect/>
          </a:stretch>
        </p:blipFill>
        <p:spPr>
          <a:xfrm>
            <a:off x="4237148" y="3962400"/>
            <a:ext cx="4906851" cy="2869902"/>
          </a:xfrm>
          <a:prstGeom prst="rect">
            <a:avLst/>
          </a:prstGeom>
        </p:spPr>
      </p:pic>
      <p:pic>
        <p:nvPicPr>
          <p:cNvPr id="9" name="図 8">
            <a:extLst>
              <a:ext uri="{FF2B5EF4-FFF2-40B4-BE49-F238E27FC236}">
                <a16:creationId xmlns:a16="http://schemas.microsoft.com/office/drawing/2014/main" id="{F9D42F11-BEA0-FB4E-B036-B8D97EF1C0FC}"/>
              </a:ext>
            </a:extLst>
          </p:cNvPr>
          <p:cNvPicPr>
            <a:picLocks noChangeAspect="1"/>
          </p:cNvPicPr>
          <p:nvPr/>
        </p:nvPicPr>
        <p:blipFill>
          <a:blip r:embed="rId4"/>
          <a:stretch>
            <a:fillRect/>
          </a:stretch>
        </p:blipFill>
        <p:spPr>
          <a:xfrm>
            <a:off x="160298" y="3339504"/>
            <a:ext cx="4760884" cy="3492798"/>
          </a:xfrm>
          <a:prstGeom prst="rect">
            <a:avLst/>
          </a:prstGeom>
        </p:spPr>
      </p:pic>
      <p:sp>
        <p:nvSpPr>
          <p:cNvPr id="10" name="角丸四角形吹き出し 9">
            <a:extLst>
              <a:ext uri="{FF2B5EF4-FFF2-40B4-BE49-F238E27FC236}">
                <a16:creationId xmlns:a16="http://schemas.microsoft.com/office/drawing/2014/main" id="{38215FC5-F7E8-1B47-8F34-A06909D67977}"/>
              </a:ext>
            </a:extLst>
          </p:cNvPr>
          <p:cNvSpPr/>
          <p:nvPr/>
        </p:nvSpPr>
        <p:spPr bwMode="auto">
          <a:xfrm>
            <a:off x="628761" y="2933700"/>
            <a:ext cx="2616200" cy="597891"/>
          </a:xfrm>
          <a:prstGeom prst="wedgeRoundRectCallout">
            <a:avLst>
              <a:gd name="adj1" fmla="val -19851"/>
              <a:gd name="adj2" fmla="val 86121"/>
              <a:gd name="adj3" fmla="val 16667"/>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400" b="0" i="0" u="none" strike="noStrike" cap="none" normalizeH="0" baseline="0">
                <a:ln>
                  <a:noFill/>
                </a:ln>
                <a:solidFill>
                  <a:schemeClr val="tx2"/>
                </a:solidFill>
                <a:effectLst/>
                <a:latin typeface="Arial" charset="0"/>
                <a:cs typeface="Arial" charset="0"/>
              </a:rPr>
              <a:t>ここにラズパイのアドレスかホストネームを入れ</a:t>
            </a:r>
            <a:r>
              <a:rPr lang="ja-JP" altLang="en-US" sz="1400">
                <a:solidFill>
                  <a:schemeClr val="tx2"/>
                </a:solidFill>
                <a:latin typeface="Arial" charset="0"/>
                <a:cs typeface="Arial" charset="0"/>
              </a:rPr>
              <a:t>る。</a:t>
            </a:r>
            <a:endParaRPr kumimoji="0" lang="en-US" altLang="ja-JP" sz="1400" b="0" i="0" u="none" strike="noStrike" cap="none" normalizeH="0" baseline="0" dirty="0">
              <a:ln>
                <a:noFill/>
              </a:ln>
              <a:solidFill>
                <a:schemeClr val="tx2"/>
              </a:solidFill>
              <a:effectLst/>
              <a:latin typeface="Arial" charset="0"/>
              <a:cs typeface="Arial" charset="0"/>
            </a:endParaRPr>
          </a:p>
        </p:txBody>
      </p:sp>
      <p:sp>
        <p:nvSpPr>
          <p:cNvPr id="11" name="コンテンツ プレースホルダー 2">
            <a:extLst>
              <a:ext uri="{FF2B5EF4-FFF2-40B4-BE49-F238E27FC236}">
                <a16:creationId xmlns:a16="http://schemas.microsoft.com/office/drawing/2014/main" id="{594DB7F2-9AC5-6941-B37D-F984A54E065C}"/>
              </a:ext>
            </a:extLst>
          </p:cNvPr>
          <p:cNvSpPr txBox="1">
            <a:spLocks/>
          </p:cNvSpPr>
          <p:nvPr/>
        </p:nvSpPr>
        <p:spPr bwMode="auto">
          <a:xfrm>
            <a:off x="5802534" y="2858293"/>
            <a:ext cx="3117740" cy="120173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pPr marL="304800" indent="-304800"/>
            <a:r>
              <a:rPr lang="en-US" altLang="ja-JP" sz="1400" kern="0" dirty="0">
                <a:solidFill>
                  <a:schemeClr val="tx2"/>
                </a:solidFill>
              </a:rPr>
              <a:t>VNC</a:t>
            </a:r>
            <a:r>
              <a:rPr lang="ja-JP" altLang="en-US" sz="1400" kern="0" dirty="0">
                <a:solidFill>
                  <a:schemeClr val="tx2"/>
                </a:solidFill>
              </a:rPr>
              <a:t>が繋がったら、</a:t>
            </a:r>
            <a:endParaRPr lang="en-US" altLang="ja-JP" sz="1400" kern="0" dirty="0">
              <a:solidFill>
                <a:schemeClr val="tx2"/>
              </a:solidFill>
            </a:endParaRPr>
          </a:p>
          <a:p>
            <a:pPr marL="571500" lvl="1" indent="-304800"/>
            <a:r>
              <a:rPr lang="ja-JP" altLang="en-US" sz="1200" kern="0" dirty="0">
                <a:solidFill>
                  <a:schemeClr val="tx2"/>
                </a:solidFill>
              </a:rPr>
              <a:t>ファイルマネージャを起動する。</a:t>
            </a:r>
            <a:endParaRPr lang="en-US" altLang="ja-JP" sz="1200" kern="0" dirty="0">
              <a:solidFill>
                <a:schemeClr val="tx2"/>
              </a:solidFill>
            </a:endParaRPr>
          </a:p>
          <a:p>
            <a:pPr marL="571500" lvl="1" indent="-304800"/>
            <a:r>
              <a:rPr lang="ja-JP" altLang="en-US" sz="1200" kern="0" dirty="0">
                <a:solidFill>
                  <a:schemeClr val="tx2"/>
                </a:solidFill>
              </a:rPr>
              <a:t>ブラウザで</a:t>
            </a:r>
            <a:r>
              <a:rPr lang="en-US" altLang="ja-JP" sz="1200" kern="0" dirty="0">
                <a:solidFill>
                  <a:schemeClr val="tx2"/>
                </a:solidFill>
              </a:rPr>
              <a:t>HP</a:t>
            </a:r>
            <a:r>
              <a:rPr lang="ja-JP" altLang="en-US" sz="1200" kern="0" dirty="0">
                <a:solidFill>
                  <a:schemeClr val="tx2"/>
                </a:solidFill>
              </a:rPr>
              <a:t>を覗いてみよう。</a:t>
            </a:r>
            <a:endParaRPr lang="en-US" altLang="ja-JP" sz="1200" kern="0" dirty="0">
              <a:solidFill>
                <a:schemeClr val="tx2"/>
              </a:solidFill>
            </a:endParaRPr>
          </a:p>
          <a:p>
            <a:pPr marL="571500" lvl="1" indent="-304800"/>
            <a:r>
              <a:rPr lang="ja-JP" altLang="en-US" sz="1200" kern="0" dirty="0">
                <a:solidFill>
                  <a:schemeClr val="tx2"/>
                </a:solidFill>
              </a:rPr>
              <a:t>ターミナルウインドウを開く。</a:t>
            </a:r>
            <a:endParaRPr lang="en-US" altLang="ja-JP" sz="1200" kern="0" dirty="0">
              <a:solidFill>
                <a:schemeClr val="tx2"/>
              </a:solidFill>
            </a:endParaRPr>
          </a:p>
        </p:txBody>
      </p:sp>
    </p:spTree>
    <p:extLst>
      <p:ext uri="{BB962C8B-B14F-4D97-AF65-F5344CB8AC3E}">
        <p14:creationId xmlns:p14="http://schemas.microsoft.com/office/powerpoint/2010/main" val="26658342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図 95">
            <a:extLst>
              <a:ext uri="{FF2B5EF4-FFF2-40B4-BE49-F238E27FC236}">
                <a16:creationId xmlns:a16="http://schemas.microsoft.com/office/drawing/2014/main" id="{63E9E477-8ECC-40CD-9059-1555D318011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12195" y="4052923"/>
            <a:ext cx="1836750" cy="1181642"/>
          </a:xfrm>
          <a:prstGeom prst="rect">
            <a:avLst/>
          </a:prstGeom>
        </p:spPr>
      </p:pic>
      <p:pic>
        <p:nvPicPr>
          <p:cNvPr id="34" name="図 33">
            <a:extLst>
              <a:ext uri="{FF2B5EF4-FFF2-40B4-BE49-F238E27FC236}">
                <a16:creationId xmlns:a16="http://schemas.microsoft.com/office/drawing/2014/main" id="{EB3F7BC1-8424-A748-87BD-B917C362C16C}"/>
              </a:ext>
            </a:extLst>
          </p:cNvPr>
          <p:cNvPicPr>
            <a:picLocks noChangeAspect="1"/>
          </p:cNvPicPr>
          <p:nvPr/>
        </p:nvPicPr>
        <p:blipFill>
          <a:blip r:embed="rId4"/>
          <a:stretch>
            <a:fillRect/>
          </a:stretch>
        </p:blipFill>
        <p:spPr>
          <a:xfrm>
            <a:off x="3402854" y="4756940"/>
            <a:ext cx="3137991" cy="1925176"/>
          </a:xfrm>
          <a:prstGeom prst="rect">
            <a:avLst/>
          </a:prstGeom>
        </p:spPr>
      </p:pic>
      <p:sp>
        <p:nvSpPr>
          <p:cNvPr id="78" name="テキスト ボックス 77">
            <a:extLst>
              <a:ext uri="{FF2B5EF4-FFF2-40B4-BE49-F238E27FC236}">
                <a16:creationId xmlns:a16="http://schemas.microsoft.com/office/drawing/2014/main" id="{0E6BA30A-3C5E-43E5-9565-84D8ACA77D25}"/>
              </a:ext>
            </a:extLst>
          </p:cNvPr>
          <p:cNvSpPr txBox="1"/>
          <p:nvPr/>
        </p:nvSpPr>
        <p:spPr>
          <a:xfrm>
            <a:off x="1693566" y="1724869"/>
            <a:ext cx="1619110" cy="269719"/>
          </a:xfrm>
          <a:prstGeom prst="wedgeRoundRectCallout">
            <a:avLst>
              <a:gd name="adj1" fmla="val 36331"/>
              <a:gd name="adj2" fmla="val 364310"/>
              <a:gd name="adj3" fmla="val 16667"/>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err="1">
                <a:solidFill>
                  <a:schemeClr val="tx1"/>
                </a:solidFill>
                <a:latin typeface="Meiryo UI" panose="020B0604030504040204" pitchFamily="50" charset="-128"/>
                <a:ea typeface="Meiryo UI" panose="020B0604030504040204" pitchFamily="50" charset="-128"/>
              </a:rPr>
              <a:t>ia</a:t>
            </a:r>
            <a:r>
              <a:rPr lang="en-US" altLang="ja-JP" sz="984" dirty="0">
                <a:solidFill>
                  <a:schemeClr val="tx1"/>
                </a:solidFill>
                <a:latin typeface="Meiryo UI" panose="020B0604030504040204" pitchFamily="50" charset="-128"/>
                <a:ea typeface="Meiryo UI" panose="020B0604030504040204" pitchFamily="50" charset="-128"/>
              </a:rPr>
              <a:t>-cloud</a:t>
            </a:r>
            <a:r>
              <a:rPr lang="ja-JP" altLang="en-US" sz="984">
                <a:solidFill>
                  <a:schemeClr val="tx1"/>
                </a:solidFill>
                <a:latin typeface="Meiryo UI" panose="020B0604030504040204" pitchFamily="50" charset="-128"/>
                <a:ea typeface="Meiryo UI" panose="020B0604030504040204" pitchFamily="50" charset="-128"/>
              </a:rPr>
              <a:t>へのデータ格納</a:t>
            </a:r>
            <a:endParaRPr lang="ja-JP" altLang="en-US" sz="984" dirty="0">
              <a:solidFill>
                <a:schemeClr val="tx1"/>
              </a:solidFill>
              <a:latin typeface="Meiryo UI" panose="020B0604030504040204" pitchFamily="50" charset="-128"/>
              <a:ea typeface="Meiryo UI" panose="020B0604030504040204" pitchFamily="50" charset="-128"/>
            </a:endParaRPr>
          </a:p>
        </p:txBody>
      </p:sp>
      <p:pic>
        <p:nvPicPr>
          <p:cNvPr id="45" name="Picture 161">
            <a:extLst>
              <a:ext uri="{FF2B5EF4-FFF2-40B4-BE49-F238E27FC236}">
                <a16:creationId xmlns:a16="http://schemas.microsoft.com/office/drawing/2014/main" id="{7F1A0A72-21AA-4CB2-84BB-0DE0FB39466A}"/>
              </a:ext>
            </a:extLst>
          </p:cNvPr>
          <p:cNvPicPr>
            <a:picLocks noChangeAspect="1" noChangeArrowheads="1"/>
          </p:cNvPicPr>
          <p:nvPr/>
        </p:nvPicPr>
        <p:blipFill>
          <a:blip r:embed="rId5">
            <a:clrChange>
              <a:clrFrom>
                <a:srgbClr val="E7E7F7"/>
              </a:clrFrom>
              <a:clrTo>
                <a:srgbClr val="E7E7F7">
                  <a:alpha val="0"/>
                </a:srgbClr>
              </a:clrTo>
            </a:clrChange>
            <a:extLst>
              <a:ext uri="{28A0092B-C50C-407E-A947-70E740481C1C}">
                <a14:useLocalDpi xmlns:a14="http://schemas.microsoft.com/office/drawing/2010/main" val="0"/>
              </a:ext>
            </a:extLst>
          </a:blip>
          <a:srcRect t="13319" b="14871"/>
          <a:stretch>
            <a:fillRect/>
          </a:stretch>
        </p:blipFill>
        <p:spPr bwMode="auto">
          <a:xfrm>
            <a:off x="1524599" y="5604752"/>
            <a:ext cx="663067" cy="409170"/>
          </a:xfrm>
          <a:prstGeom prst="rect">
            <a:avLst/>
          </a:prstGeom>
          <a:noFill/>
          <a:ln>
            <a:noFill/>
          </a:ln>
          <a:effectLst/>
          <a:extLst>
            <a:ext uri="{909E8E84-426E-40DD-AFC4-6F175D3DCCD1}">
              <a14:hiddenFill xmlns:a14="http://schemas.microsoft.com/office/drawing/2010/main">
                <a:blipFill dpi="0" rotWithShape="0">
                  <a:blip/>
                  <a:srcRect t="13319" b="14871"/>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 name="Oval 33">
            <a:extLst>
              <a:ext uri="{FF2B5EF4-FFF2-40B4-BE49-F238E27FC236}">
                <a16:creationId xmlns:a16="http://schemas.microsoft.com/office/drawing/2014/main" id="{EB645391-3D6A-45A0-8FE1-FD133D90B162}"/>
              </a:ext>
            </a:extLst>
          </p:cNvPr>
          <p:cNvSpPr>
            <a:spLocks noChangeArrowheads="1"/>
          </p:cNvSpPr>
          <p:nvPr/>
        </p:nvSpPr>
        <p:spPr bwMode="auto">
          <a:xfrm>
            <a:off x="5945702" y="2290398"/>
            <a:ext cx="1642700" cy="850069"/>
          </a:xfrm>
          <a:prstGeom prst="ellipse">
            <a:avLst/>
          </a:prstGeom>
          <a:noFill/>
          <a:ln w="57150" cap="flat">
            <a:solidFill>
              <a:srgbClr val="4A7EB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ja-JP" altLang="en-US" sz="1088" b="1">
              <a:latin typeface="+mj-ea"/>
              <a:ea typeface="+mj-ea"/>
            </a:endParaRPr>
          </a:p>
        </p:txBody>
      </p:sp>
      <p:pic>
        <p:nvPicPr>
          <p:cNvPr id="73" name="図 72">
            <a:extLst>
              <a:ext uri="{FF2B5EF4-FFF2-40B4-BE49-F238E27FC236}">
                <a16:creationId xmlns:a16="http://schemas.microsoft.com/office/drawing/2014/main" id="{A7104CF7-C401-4CA0-9686-8CE762309334}"/>
              </a:ext>
            </a:extLst>
          </p:cNvPr>
          <p:cNvPicPr>
            <a:picLocks noChangeAspect="1"/>
          </p:cNvPicPr>
          <p:nvPr/>
        </p:nvPicPr>
        <p:blipFill>
          <a:blip r:embed="rId6" cstate="print">
            <a:clrChange>
              <a:clrFrom>
                <a:srgbClr val="BED8FD"/>
              </a:clrFrom>
              <a:clrTo>
                <a:srgbClr val="BED8FD">
                  <a:alpha val="0"/>
                </a:srgbClr>
              </a:clrTo>
            </a:clrChang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35150" y="5755062"/>
            <a:ext cx="729296" cy="326374"/>
          </a:xfrm>
          <a:prstGeom prst="rect">
            <a:avLst/>
          </a:prstGeom>
        </p:spPr>
      </p:pic>
      <p:cxnSp>
        <p:nvCxnSpPr>
          <p:cNvPr id="75" name="直線コネクタ 74">
            <a:extLst>
              <a:ext uri="{FF2B5EF4-FFF2-40B4-BE49-F238E27FC236}">
                <a16:creationId xmlns:a16="http://schemas.microsoft.com/office/drawing/2014/main" id="{07DB4D1A-1A67-4A9E-BCE2-5ABCC1D63067}"/>
              </a:ext>
            </a:extLst>
          </p:cNvPr>
          <p:cNvCxnSpPr>
            <a:cxnSpLocks/>
            <a:stCxn id="96" idx="2"/>
            <a:endCxn id="73" idx="0"/>
          </p:cNvCxnSpPr>
          <p:nvPr/>
        </p:nvCxnSpPr>
        <p:spPr>
          <a:xfrm flipH="1">
            <a:off x="799798" y="5234565"/>
            <a:ext cx="430772" cy="52049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D7743AF1-73F3-4551-B21D-098BEEEFC6B9}"/>
              </a:ext>
            </a:extLst>
          </p:cNvPr>
          <p:cNvCxnSpPr>
            <a:cxnSpLocks/>
            <a:stCxn id="96" idx="2"/>
            <a:endCxn id="45" idx="0"/>
          </p:cNvCxnSpPr>
          <p:nvPr/>
        </p:nvCxnSpPr>
        <p:spPr>
          <a:xfrm>
            <a:off x="1230570" y="5234565"/>
            <a:ext cx="625563" cy="37018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sp>
        <p:nvSpPr>
          <p:cNvPr id="103" name="正方形/長方形 102">
            <a:extLst>
              <a:ext uri="{FF2B5EF4-FFF2-40B4-BE49-F238E27FC236}">
                <a16:creationId xmlns:a16="http://schemas.microsoft.com/office/drawing/2014/main" id="{3D9D3846-9D56-46B2-8D9B-4FE0C8CFD2B1}"/>
              </a:ext>
            </a:extLst>
          </p:cNvPr>
          <p:cNvSpPr/>
          <p:nvPr/>
        </p:nvSpPr>
        <p:spPr>
          <a:xfrm>
            <a:off x="313061" y="1439250"/>
            <a:ext cx="5478126" cy="323165"/>
          </a:xfrm>
          <a:prstGeom prst="rect">
            <a:avLst/>
          </a:prstGeom>
        </p:spPr>
        <p:txBody>
          <a:bodyPr wrap="square">
            <a:spAutoFit/>
          </a:bodyPr>
          <a:lstStyle/>
          <a:p>
            <a:pPr marL="0" lvl="1">
              <a:lnSpc>
                <a:spcPts val="1828"/>
              </a:lnSpc>
              <a:spcBef>
                <a:spcPts val="0"/>
              </a:spcBef>
              <a:spcAft>
                <a:spcPts val="141"/>
              </a:spcAft>
              <a:buClr>
                <a:srgbClr val="CC0033"/>
              </a:buClr>
            </a:pPr>
            <a:r>
              <a:rPr lang="ja-JP" altLang="en-US" sz="1617" b="1">
                <a:latin typeface="Meiryo UI" panose="020B0604030504040204" pitchFamily="50" charset="-128"/>
                <a:ea typeface="Meiryo UI" panose="020B0604030504040204" pitchFamily="50" charset="-128"/>
              </a:rPr>
              <a:t>ラズパイと</a:t>
            </a:r>
            <a:r>
              <a:rPr lang="en-US" altLang="ja-JP" sz="1617" b="1" dirty="0">
                <a:latin typeface="Meiryo UI" panose="020B0604030504040204" pitchFamily="50" charset="-128"/>
                <a:ea typeface="Meiryo UI" panose="020B0604030504040204" pitchFamily="50" charset="-128"/>
              </a:rPr>
              <a:t>VNC</a:t>
            </a:r>
            <a:r>
              <a:rPr lang="ja-JP" altLang="en-US" sz="1617" b="1">
                <a:latin typeface="Meiryo UI" panose="020B0604030504040204" pitchFamily="50" charset="-128"/>
                <a:ea typeface="Meiryo UI" panose="020B0604030504040204" pitchFamily="50" charset="-128"/>
              </a:rPr>
              <a:t>、</a:t>
            </a:r>
            <a:r>
              <a:rPr lang="en-US" altLang="ja-JP" sz="1617" b="1" dirty="0">
                <a:latin typeface="Meiryo UI" panose="020B0604030504040204" pitchFamily="50" charset="-128"/>
                <a:ea typeface="Meiryo UI" panose="020B0604030504040204" pitchFamily="50" charset="-128"/>
              </a:rPr>
              <a:t>Node-RED</a:t>
            </a:r>
            <a:r>
              <a:rPr lang="ja-JP" altLang="en-US" sz="1617" b="1">
                <a:latin typeface="Meiryo UI" panose="020B0604030504040204" pitchFamily="50" charset="-128"/>
                <a:ea typeface="Meiryo UI" panose="020B0604030504040204" pitchFamily="50" charset="-128"/>
              </a:rPr>
              <a:t>、ブラウザ、クラウドの関係</a:t>
            </a:r>
            <a:endParaRPr lang="ja-JP" altLang="en-US" sz="1600" dirty="0">
              <a:latin typeface="Meiryo UI" panose="020B0604030504040204" pitchFamily="50" charset="-128"/>
              <a:ea typeface="Meiryo UI" panose="020B0604030504040204" pitchFamily="50" charset="-128"/>
            </a:endParaRPr>
          </a:p>
        </p:txBody>
      </p:sp>
      <p:pic>
        <p:nvPicPr>
          <p:cNvPr id="107" name="グラフィックス 106">
            <a:extLst>
              <a:ext uri="{FF2B5EF4-FFF2-40B4-BE49-F238E27FC236}">
                <a16:creationId xmlns:a16="http://schemas.microsoft.com/office/drawing/2014/main" id="{C309BF41-9D1B-4B5B-A72F-2AF3D19A76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1290" y="1748188"/>
            <a:ext cx="1586135" cy="986624"/>
          </a:xfrm>
          <a:prstGeom prst="rect">
            <a:avLst/>
          </a:prstGeom>
        </p:spPr>
      </p:pic>
      <p:sp>
        <p:nvSpPr>
          <p:cNvPr id="108" name="テキスト ボックス 107">
            <a:extLst>
              <a:ext uri="{FF2B5EF4-FFF2-40B4-BE49-F238E27FC236}">
                <a16:creationId xmlns:a16="http://schemas.microsoft.com/office/drawing/2014/main" id="{20FFA1A6-063A-4BE2-9E7A-248F2E5227F7}"/>
              </a:ext>
            </a:extLst>
          </p:cNvPr>
          <p:cNvSpPr txBox="1"/>
          <p:nvPr/>
        </p:nvSpPr>
        <p:spPr>
          <a:xfrm>
            <a:off x="6089478" y="2143874"/>
            <a:ext cx="1865614" cy="506101"/>
          </a:xfrm>
          <a:prstGeom prst="rect">
            <a:avLst/>
          </a:prstGeom>
          <a:noFill/>
        </p:spPr>
        <p:txBody>
          <a:bodyPr wrap="square" rtlCol="0">
            <a:spAutoFit/>
          </a:bodyPr>
          <a:lstStyle/>
          <a:p>
            <a:pPr algn="ctr">
              <a:lnSpc>
                <a:spcPts val="1687"/>
              </a:lnSpc>
            </a:pPr>
            <a:r>
              <a:rPr lang="ja-JP" altLang="en-US" sz="1266" b="1" dirty="0">
                <a:solidFill>
                  <a:schemeClr val="tx2"/>
                </a:solidFill>
                <a:latin typeface="Meiryo UI" panose="020B0604030504040204" pitchFamily="50" charset="-128"/>
                <a:ea typeface="Meiryo UI" panose="020B0604030504040204" pitchFamily="50" charset="-128"/>
              </a:rPr>
              <a:t>クラウド</a:t>
            </a:r>
            <a:endParaRPr lang="en-US" altLang="ja-JP" sz="1266" b="1" dirty="0">
              <a:solidFill>
                <a:schemeClr val="tx2"/>
              </a:solidFill>
              <a:latin typeface="Meiryo UI" panose="020B0604030504040204" pitchFamily="50" charset="-128"/>
              <a:ea typeface="Meiryo UI" panose="020B0604030504040204" pitchFamily="50" charset="-128"/>
            </a:endParaRPr>
          </a:p>
          <a:p>
            <a:pPr algn="ctr">
              <a:lnSpc>
                <a:spcPts val="1687"/>
              </a:lnSpc>
            </a:pPr>
            <a:r>
              <a:rPr lang="ja-JP" altLang="en-US" sz="1266" b="1" dirty="0">
                <a:solidFill>
                  <a:schemeClr val="tx2"/>
                </a:solidFill>
                <a:latin typeface="Meiryo UI" panose="020B0604030504040204" pitchFamily="50" charset="-128"/>
                <a:ea typeface="Meiryo UI" panose="020B0604030504040204" pitchFamily="50" charset="-128"/>
              </a:rPr>
              <a:t>データ収集サービス</a:t>
            </a:r>
          </a:p>
        </p:txBody>
      </p:sp>
      <p:grpSp>
        <p:nvGrpSpPr>
          <p:cNvPr id="109" name="グループ化 108">
            <a:extLst>
              <a:ext uri="{FF2B5EF4-FFF2-40B4-BE49-F238E27FC236}">
                <a16:creationId xmlns:a16="http://schemas.microsoft.com/office/drawing/2014/main" id="{7C71D538-F789-4D28-8457-39535012662B}"/>
              </a:ext>
            </a:extLst>
          </p:cNvPr>
          <p:cNvGrpSpPr/>
          <p:nvPr/>
        </p:nvGrpSpPr>
        <p:grpSpPr>
          <a:xfrm>
            <a:off x="6679515" y="1587794"/>
            <a:ext cx="585690" cy="532899"/>
            <a:chOff x="1799952" y="1858978"/>
            <a:chExt cx="783577" cy="847545"/>
          </a:xfrm>
        </p:grpSpPr>
        <p:pic>
          <p:nvPicPr>
            <p:cNvPr id="110" name="Picture 91" descr="image-filtered.png">
              <a:extLst>
                <a:ext uri="{FF2B5EF4-FFF2-40B4-BE49-F238E27FC236}">
                  <a16:creationId xmlns:a16="http://schemas.microsoft.com/office/drawing/2014/main" id="{620D2816-CBDD-44FB-B029-2E77CC8CCCC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99952" y="2175958"/>
              <a:ext cx="359565" cy="50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1" name="Picture 92" descr="pasted-image-filtered.png">
              <a:extLst>
                <a:ext uri="{FF2B5EF4-FFF2-40B4-BE49-F238E27FC236}">
                  <a16:creationId xmlns:a16="http://schemas.microsoft.com/office/drawing/2014/main" id="{BF0C62F8-60EF-4975-BE41-72C439551F93}"/>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9761" y="1858978"/>
              <a:ext cx="373768" cy="847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12" name="Picture 34">
            <a:extLst>
              <a:ext uri="{FF2B5EF4-FFF2-40B4-BE49-F238E27FC236}">
                <a16:creationId xmlns:a16="http://schemas.microsoft.com/office/drawing/2014/main" id="{B2C8887E-54D5-4C65-B73C-C85F89EA74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5811" y="1572234"/>
            <a:ext cx="722626" cy="751396"/>
          </a:xfrm>
          <a:prstGeom prst="rect">
            <a:avLst/>
          </a:prstGeom>
          <a:noFill/>
          <a:ln w="76200" cap="flat">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 name="Picture 20">
            <a:extLst>
              <a:ext uri="{FF2B5EF4-FFF2-40B4-BE49-F238E27FC236}">
                <a16:creationId xmlns:a16="http://schemas.microsoft.com/office/drawing/2014/main" id="{CD9CD593-D523-435E-A3E3-09D9453FD45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7889" y="2429897"/>
            <a:ext cx="305588" cy="5947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タイトル 1">
            <a:extLst>
              <a:ext uri="{FF2B5EF4-FFF2-40B4-BE49-F238E27FC236}">
                <a16:creationId xmlns:a16="http://schemas.microsoft.com/office/drawing/2014/main" id="{66248593-ED9D-F84E-BA3D-A28C56ACD8E7}"/>
              </a:ext>
            </a:extLst>
          </p:cNvPr>
          <p:cNvSpPr>
            <a:spLocks noGrp="1"/>
          </p:cNvSpPr>
          <p:nvPr>
            <p:ph type="title"/>
          </p:nvPr>
        </p:nvSpPr>
        <p:spPr/>
        <p:txBody>
          <a:bodyPr/>
          <a:lstStyle/>
          <a:p>
            <a:r>
              <a:rPr lang="ja-JP" altLang="en-US" sz="3000"/>
              <a:t>ハンズオン</a:t>
            </a:r>
            <a:r>
              <a:rPr lang="en-US" altLang="ja-JP" sz="3000" dirty="0"/>
              <a:t>WS</a:t>
            </a:r>
            <a:r>
              <a:rPr lang="ja-JP" altLang="en-US" sz="3000"/>
              <a:t>アプリのシステムの構成</a:t>
            </a:r>
            <a:endParaRPr kumimoji="1" lang="ja-JP" altLang="en-US" sz="3000"/>
          </a:p>
        </p:txBody>
      </p:sp>
      <p:cxnSp>
        <p:nvCxnSpPr>
          <p:cNvPr id="50" name="直線コネクタ 49">
            <a:extLst>
              <a:ext uri="{FF2B5EF4-FFF2-40B4-BE49-F238E27FC236}">
                <a16:creationId xmlns:a16="http://schemas.microsoft.com/office/drawing/2014/main" id="{32C230FA-2412-5847-81F5-413D4B14A51A}"/>
              </a:ext>
            </a:extLst>
          </p:cNvPr>
          <p:cNvCxnSpPr>
            <a:cxnSpLocks/>
          </p:cNvCxnSpPr>
          <p:nvPr/>
        </p:nvCxnSpPr>
        <p:spPr>
          <a:xfrm flipH="1">
            <a:off x="1533109" y="3750744"/>
            <a:ext cx="10242" cy="478273"/>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D394F8E0-DCA9-894B-A8AA-ED9B64A70C15}"/>
              </a:ext>
            </a:extLst>
          </p:cNvPr>
          <p:cNvCxnSpPr>
            <a:cxnSpLocks/>
          </p:cNvCxnSpPr>
          <p:nvPr/>
        </p:nvCxnSpPr>
        <p:spPr>
          <a:xfrm flipV="1">
            <a:off x="602236" y="3716772"/>
            <a:ext cx="8076451" cy="8625"/>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926856F-66F4-6A45-B3BE-AC1C8B54AFC8}"/>
              </a:ext>
            </a:extLst>
          </p:cNvPr>
          <p:cNvCxnSpPr>
            <a:cxnSpLocks/>
          </p:cNvCxnSpPr>
          <p:nvPr/>
        </p:nvCxnSpPr>
        <p:spPr>
          <a:xfrm>
            <a:off x="3203190" y="2734812"/>
            <a:ext cx="0" cy="974666"/>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385DAAD-496A-C14F-BF55-E0CCF0507C4F}"/>
              </a:ext>
            </a:extLst>
          </p:cNvPr>
          <p:cNvCxnSpPr>
            <a:cxnSpLocks/>
            <a:endCxn id="59" idx="1"/>
          </p:cNvCxnSpPr>
          <p:nvPr/>
        </p:nvCxnSpPr>
        <p:spPr>
          <a:xfrm flipV="1">
            <a:off x="3203190" y="2727294"/>
            <a:ext cx="614699" cy="7518"/>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66CF89E-BF19-F243-9478-CE28F1FBDA49}"/>
              </a:ext>
            </a:extLst>
          </p:cNvPr>
          <p:cNvCxnSpPr>
            <a:cxnSpLocks/>
            <a:stCxn id="59" idx="3"/>
            <a:endCxn id="70" idx="2"/>
          </p:cNvCxnSpPr>
          <p:nvPr/>
        </p:nvCxnSpPr>
        <p:spPr>
          <a:xfrm flipV="1">
            <a:off x="4123477" y="2715433"/>
            <a:ext cx="1822225" cy="11861"/>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pic>
        <p:nvPicPr>
          <p:cNvPr id="98" name="図 97">
            <a:extLst>
              <a:ext uri="{FF2B5EF4-FFF2-40B4-BE49-F238E27FC236}">
                <a16:creationId xmlns:a16="http://schemas.microsoft.com/office/drawing/2014/main" id="{4576646E-0D06-4C8E-B086-868CDDF8AAE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2787" t="14430" r="22804" b="14662"/>
          <a:stretch/>
        </p:blipFill>
        <p:spPr>
          <a:xfrm>
            <a:off x="6019800" y="1797912"/>
            <a:ext cx="569024" cy="389332"/>
          </a:xfrm>
          <a:prstGeom prst="rect">
            <a:avLst/>
          </a:prstGeom>
        </p:spPr>
      </p:pic>
      <p:pic>
        <p:nvPicPr>
          <p:cNvPr id="99" name="図 98">
            <a:extLst>
              <a:ext uri="{FF2B5EF4-FFF2-40B4-BE49-F238E27FC236}">
                <a16:creationId xmlns:a16="http://schemas.microsoft.com/office/drawing/2014/main" id="{63496547-8C4B-4C28-A5DB-4558A14A452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11735" y="2164601"/>
            <a:ext cx="1057519" cy="916173"/>
          </a:xfrm>
          <a:prstGeom prst="rect">
            <a:avLst/>
          </a:prstGeom>
        </p:spPr>
      </p:pic>
      <p:cxnSp>
        <p:nvCxnSpPr>
          <p:cNvPr id="74" name="直線コネクタ 73">
            <a:extLst>
              <a:ext uri="{FF2B5EF4-FFF2-40B4-BE49-F238E27FC236}">
                <a16:creationId xmlns:a16="http://schemas.microsoft.com/office/drawing/2014/main" id="{F0C12AE8-4C45-6247-99AD-D2CB88071599}"/>
              </a:ext>
            </a:extLst>
          </p:cNvPr>
          <p:cNvCxnSpPr>
            <a:cxnSpLocks/>
            <a:endCxn id="77" idx="0"/>
          </p:cNvCxnSpPr>
          <p:nvPr/>
        </p:nvCxnSpPr>
        <p:spPr>
          <a:xfrm>
            <a:off x="5900446" y="3683872"/>
            <a:ext cx="0" cy="875802"/>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364EEF61-EAA9-D140-ABDF-F7A952D86E39}"/>
              </a:ext>
            </a:extLst>
          </p:cNvPr>
          <p:cNvPicPr>
            <a:picLocks noChangeAspect="1"/>
          </p:cNvPicPr>
          <p:nvPr/>
        </p:nvPicPr>
        <p:blipFill>
          <a:blip r:embed="rId16"/>
          <a:stretch>
            <a:fillRect/>
          </a:stretch>
        </p:blipFill>
        <p:spPr>
          <a:xfrm>
            <a:off x="5398361" y="3965791"/>
            <a:ext cx="3733688" cy="2470410"/>
          </a:xfrm>
          <a:prstGeom prst="rect">
            <a:avLst/>
          </a:prstGeom>
        </p:spPr>
      </p:pic>
      <p:pic>
        <p:nvPicPr>
          <p:cNvPr id="77" name="図 76"/>
          <p:cNvPicPr>
            <a:picLocks noChangeAspect="1"/>
          </p:cNvPicPr>
          <p:nvPr/>
        </p:nvPicPr>
        <p:blipFill>
          <a:blip r:embed="rId17"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flipH="1">
            <a:off x="5152254" y="4559674"/>
            <a:ext cx="1496385" cy="1111061"/>
          </a:xfrm>
          <a:prstGeom prst="rect">
            <a:avLst/>
          </a:prstGeom>
        </p:spPr>
      </p:pic>
      <p:grpSp>
        <p:nvGrpSpPr>
          <p:cNvPr id="43" name="グループ化 42">
            <a:extLst>
              <a:ext uri="{FF2B5EF4-FFF2-40B4-BE49-F238E27FC236}">
                <a16:creationId xmlns:a16="http://schemas.microsoft.com/office/drawing/2014/main" id="{3346A02D-F7BB-2A48-BD3A-3EAB27D72379}"/>
              </a:ext>
            </a:extLst>
          </p:cNvPr>
          <p:cNvGrpSpPr/>
          <p:nvPr/>
        </p:nvGrpSpPr>
        <p:grpSpPr>
          <a:xfrm>
            <a:off x="743554" y="3445726"/>
            <a:ext cx="697776" cy="941562"/>
            <a:chOff x="1738774" y="4213973"/>
            <a:chExt cx="697776" cy="941562"/>
          </a:xfrm>
        </p:grpSpPr>
        <p:pic>
          <p:nvPicPr>
            <p:cNvPr id="79" name="図 78">
              <a:extLst>
                <a:ext uri="{FF2B5EF4-FFF2-40B4-BE49-F238E27FC236}">
                  <a16:creationId xmlns:a16="http://schemas.microsoft.com/office/drawing/2014/main" id="{89EF7F33-64C7-B34B-A21F-3E777D4E2B29}"/>
                </a:ext>
              </a:extLst>
            </p:cNvPr>
            <p:cNvPicPr>
              <a:picLocks noChangeAspect="1"/>
            </p:cNvPicPr>
            <p:nvPr/>
          </p:nvPicPr>
          <p:blipFill>
            <a:blip r:embed="rId18">
              <a:alphaModFix/>
            </a:blip>
            <a:stretch>
              <a:fillRect/>
            </a:stretch>
          </p:blipFill>
          <p:spPr>
            <a:xfrm>
              <a:off x="1738774" y="4213973"/>
              <a:ext cx="697776" cy="697776"/>
            </a:xfrm>
            <a:prstGeom prst="rect">
              <a:avLst/>
            </a:prstGeom>
          </p:spPr>
        </p:pic>
        <p:sp>
          <p:nvSpPr>
            <p:cNvPr id="84" name="テキスト ボックス 83">
              <a:extLst>
                <a:ext uri="{FF2B5EF4-FFF2-40B4-BE49-F238E27FC236}">
                  <a16:creationId xmlns:a16="http://schemas.microsoft.com/office/drawing/2014/main" id="{EFAC5BC3-8586-8C45-8B13-56BB6C9247D8}"/>
                </a:ext>
              </a:extLst>
            </p:cNvPr>
            <p:cNvSpPr txBox="1"/>
            <p:nvPr/>
          </p:nvSpPr>
          <p:spPr>
            <a:xfrm>
              <a:off x="1738774" y="4911750"/>
              <a:ext cx="697776" cy="243785"/>
            </a:xfrm>
            <a:prstGeom prst="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984">
                  <a:solidFill>
                    <a:schemeClr val="tx1"/>
                  </a:solidFill>
                  <a:latin typeface="Meiryo UI" panose="020B0604030504040204" pitchFamily="50" charset="-128"/>
                  <a:ea typeface="Meiryo UI" panose="020B0604030504040204" pitchFamily="50" charset="-128"/>
                </a:rPr>
                <a:t>サーバ</a:t>
              </a:r>
              <a:endParaRPr lang="ja-JP" altLang="en-US" sz="984" dirty="0">
                <a:solidFill>
                  <a:schemeClr val="tx1"/>
                </a:solidFill>
                <a:latin typeface="Meiryo UI" panose="020B0604030504040204" pitchFamily="50" charset="-128"/>
                <a:ea typeface="Meiryo UI" panose="020B0604030504040204" pitchFamily="50" charset="-128"/>
              </a:endParaRPr>
            </a:p>
          </p:txBody>
        </p:sp>
      </p:grpSp>
      <p:grpSp>
        <p:nvGrpSpPr>
          <p:cNvPr id="44" name="グループ化 43">
            <a:extLst>
              <a:ext uri="{FF2B5EF4-FFF2-40B4-BE49-F238E27FC236}">
                <a16:creationId xmlns:a16="http://schemas.microsoft.com/office/drawing/2014/main" id="{25E09876-8883-5C47-B84D-7EBAC4F370FA}"/>
              </a:ext>
            </a:extLst>
          </p:cNvPr>
          <p:cNvGrpSpPr/>
          <p:nvPr/>
        </p:nvGrpSpPr>
        <p:grpSpPr>
          <a:xfrm>
            <a:off x="1662687" y="3976255"/>
            <a:ext cx="738261" cy="1090796"/>
            <a:chOff x="441304" y="3854911"/>
            <a:chExt cx="738261" cy="1090796"/>
          </a:xfrm>
        </p:grpSpPr>
        <p:pic>
          <p:nvPicPr>
            <p:cNvPr id="42" name="図 41">
              <a:extLst>
                <a:ext uri="{FF2B5EF4-FFF2-40B4-BE49-F238E27FC236}">
                  <a16:creationId xmlns:a16="http://schemas.microsoft.com/office/drawing/2014/main" id="{5A804AD2-F9F1-FE44-A7D6-E67ECE260647}"/>
                </a:ext>
              </a:extLst>
            </p:cNvPr>
            <p:cNvPicPr>
              <a:picLocks noChangeAspect="1"/>
            </p:cNvPicPr>
            <p:nvPr/>
          </p:nvPicPr>
          <p:blipFill rotWithShape="1">
            <a:blip r:embed="rId19"/>
            <a:srcRect b="17399"/>
            <a:stretch/>
          </p:blipFill>
          <p:spPr>
            <a:xfrm>
              <a:off x="441304" y="3854911"/>
              <a:ext cx="738261" cy="763797"/>
            </a:xfrm>
            <a:prstGeom prst="rect">
              <a:avLst/>
            </a:prstGeom>
          </p:spPr>
        </p:pic>
        <p:sp>
          <p:nvSpPr>
            <p:cNvPr id="85" name="テキスト ボックス 84">
              <a:extLst>
                <a:ext uri="{FF2B5EF4-FFF2-40B4-BE49-F238E27FC236}">
                  <a16:creationId xmlns:a16="http://schemas.microsoft.com/office/drawing/2014/main" id="{4B7F0E14-3CCB-014A-AB66-7785452A048E}"/>
                </a:ext>
              </a:extLst>
            </p:cNvPr>
            <p:cNvSpPr txBox="1"/>
            <p:nvPr/>
          </p:nvSpPr>
          <p:spPr>
            <a:xfrm>
              <a:off x="441304" y="4714875"/>
              <a:ext cx="738261" cy="230832"/>
            </a:xfrm>
            <a:prstGeom prst="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00" dirty="0">
                  <a:solidFill>
                    <a:schemeClr val="tx1"/>
                  </a:solidFill>
                  <a:latin typeface="Meiryo UI" panose="020B0604030504040204" pitchFamily="50" charset="-128"/>
                  <a:ea typeface="Meiryo UI" panose="020B0604030504040204" pitchFamily="50" charset="-128"/>
                </a:rPr>
                <a:t>VNC</a:t>
              </a:r>
              <a:r>
                <a:rPr lang="ja-JP" altLang="en-US" sz="900">
                  <a:solidFill>
                    <a:schemeClr val="tx1"/>
                  </a:solidFill>
                  <a:latin typeface="Meiryo UI" panose="020B0604030504040204" pitchFamily="50" charset="-128"/>
                  <a:ea typeface="Meiryo UI" panose="020B0604030504040204" pitchFamily="50" charset="-128"/>
                </a:rPr>
                <a:t>サーバ</a:t>
              </a:r>
              <a:endParaRPr lang="ja-JP" altLang="en-US" sz="900" dirty="0">
                <a:solidFill>
                  <a:schemeClr val="tx1"/>
                </a:solidFill>
                <a:latin typeface="Meiryo UI" panose="020B0604030504040204" pitchFamily="50" charset="-128"/>
                <a:ea typeface="Meiryo UI" panose="020B0604030504040204" pitchFamily="50" charset="-128"/>
              </a:endParaRPr>
            </a:p>
          </p:txBody>
        </p:sp>
      </p:grpSp>
      <p:sp>
        <p:nvSpPr>
          <p:cNvPr id="46" name="円弧 45">
            <a:extLst>
              <a:ext uri="{FF2B5EF4-FFF2-40B4-BE49-F238E27FC236}">
                <a16:creationId xmlns:a16="http://schemas.microsoft.com/office/drawing/2014/main" id="{EEC1F836-975B-274D-8214-587CCC5F7676}"/>
              </a:ext>
            </a:extLst>
          </p:cNvPr>
          <p:cNvSpPr/>
          <p:nvPr/>
        </p:nvSpPr>
        <p:spPr bwMode="auto">
          <a:xfrm>
            <a:off x="1634124" y="4219761"/>
            <a:ext cx="2690074" cy="2564724"/>
          </a:xfrm>
          <a:prstGeom prst="arc">
            <a:avLst>
              <a:gd name="adj1" fmla="val 14808865"/>
              <a:gd name="adj2" fmla="val 20310559"/>
            </a:avLst>
          </a:prstGeom>
          <a:noFill/>
          <a:ln w="57150" cap="flat" cmpd="sng" algn="ctr">
            <a:solidFill>
              <a:srgbClr val="C00000"/>
            </a:solidFill>
            <a:prstDash val="solid"/>
            <a:round/>
            <a:headEnd type="triangl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90" name="円弧 89">
            <a:extLst>
              <a:ext uri="{FF2B5EF4-FFF2-40B4-BE49-F238E27FC236}">
                <a16:creationId xmlns:a16="http://schemas.microsoft.com/office/drawing/2014/main" id="{88F02B16-DB69-5A43-B3B2-4B336AE722A0}"/>
              </a:ext>
            </a:extLst>
          </p:cNvPr>
          <p:cNvSpPr/>
          <p:nvPr/>
        </p:nvSpPr>
        <p:spPr bwMode="auto">
          <a:xfrm>
            <a:off x="542386" y="3369892"/>
            <a:ext cx="5019477" cy="2564724"/>
          </a:xfrm>
          <a:prstGeom prst="arc">
            <a:avLst>
              <a:gd name="adj1" fmla="val 12741457"/>
              <a:gd name="adj2" fmla="val 20918063"/>
            </a:avLst>
          </a:prstGeom>
          <a:noFill/>
          <a:ln w="57150" cap="flat" cmpd="sng" algn="ctr">
            <a:solidFill>
              <a:srgbClr val="C00000"/>
            </a:solidFill>
            <a:prstDash val="solid"/>
            <a:round/>
            <a:headEnd type="triangl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48" name="フリーフォーム 47">
            <a:extLst>
              <a:ext uri="{FF2B5EF4-FFF2-40B4-BE49-F238E27FC236}">
                <a16:creationId xmlns:a16="http://schemas.microsoft.com/office/drawing/2014/main" id="{F797A291-D14B-804B-9DC6-5D8F41EE4DAA}"/>
              </a:ext>
            </a:extLst>
          </p:cNvPr>
          <p:cNvSpPr/>
          <p:nvPr/>
        </p:nvSpPr>
        <p:spPr bwMode="auto">
          <a:xfrm>
            <a:off x="1527718" y="2497873"/>
            <a:ext cx="4739268" cy="947853"/>
          </a:xfrm>
          <a:custGeom>
            <a:avLst/>
            <a:gdLst>
              <a:gd name="connsiteX0" fmla="*/ 0 w 4795024"/>
              <a:gd name="connsiteY0" fmla="*/ 847493 h 847493"/>
              <a:gd name="connsiteX1" fmla="*/ 1260088 w 4795024"/>
              <a:gd name="connsiteY1" fmla="*/ 691376 h 847493"/>
              <a:gd name="connsiteX2" fmla="*/ 1616927 w 4795024"/>
              <a:gd name="connsiteY2" fmla="*/ 423747 h 847493"/>
              <a:gd name="connsiteX3" fmla="*/ 1817649 w 4795024"/>
              <a:gd name="connsiteY3" fmla="*/ 189571 h 847493"/>
              <a:gd name="connsiteX4" fmla="*/ 3311912 w 4795024"/>
              <a:gd name="connsiteY4" fmla="*/ 156117 h 847493"/>
              <a:gd name="connsiteX5" fmla="*/ 4382429 w 4795024"/>
              <a:gd name="connsiteY5" fmla="*/ 144966 h 847493"/>
              <a:gd name="connsiteX6" fmla="*/ 4795024 w 4795024"/>
              <a:gd name="connsiteY6" fmla="*/ 0 h 847493"/>
              <a:gd name="connsiteX7" fmla="*/ 4795024 w 4795024"/>
              <a:gd name="connsiteY7" fmla="*/ 0 h 847493"/>
              <a:gd name="connsiteX0" fmla="*/ 0 w 4795024"/>
              <a:gd name="connsiteY0" fmla="*/ 847493 h 847493"/>
              <a:gd name="connsiteX1" fmla="*/ 1260088 w 4795024"/>
              <a:gd name="connsiteY1" fmla="*/ 691376 h 847493"/>
              <a:gd name="connsiteX2" fmla="*/ 1817649 w 4795024"/>
              <a:gd name="connsiteY2" fmla="*/ 189571 h 847493"/>
              <a:gd name="connsiteX3" fmla="*/ 3311912 w 4795024"/>
              <a:gd name="connsiteY3" fmla="*/ 156117 h 847493"/>
              <a:gd name="connsiteX4" fmla="*/ 4382429 w 4795024"/>
              <a:gd name="connsiteY4" fmla="*/ 144966 h 847493"/>
              <a:gd name="connsiteX5" fmla="*/ 4795024 w 4795024"/>
              <a:gd name="connsiteY5" fmla="*/ 0 h 847493"/>
              <a:gd name="connsiteX6" fmla="*/ 4795024 w 4795024"/>
              <a:gd name="connsiteY6" fmla="*/ 0 h 847493"/>
              <a:gd name="connsiteX0" fmla="*/ 0 w 4750419"/>
              <a:gd name="connsiteY0" fmla="*/ 903249 h 903249"/>
              <a:gd name="connsiteX1" fmla="*/ 1215483 w 4750419"/>
              <a:gd name="connsiteY1" fmla="*/ 691376 h 903249"/>
              <a:gd name="connsiteX2" fmla="*/ 1773044 w 4750419"/>
              <a:gd name="connsiteY2" fmla="*/ 189571 h 903249"/>
              <a:gd name="connsiteX3" fmla="*/ 3267307 w 4750419"/>
              <a:gd name="connsiteY3" fmla="*/ 156117 h 903249"/>
              <a:gd name="connsiteX4" fmla="*/ 4337824 w 4750419"/>
              <a:gd name="connsiteY4" fmla="*/ 144966 h 903249"/>
              <a:gd name="connsiteX5" fmla="*/ 4750419 w 4750419"/>
              <a:gd name="connsiteY5" fmla="*/ 0 h 903249"/>
              <a:gd name="connsiteX6" fmla="*/ 4750419 w 4750419"/>
              <a:gd name="connsiteY6" fmla="*/ 0 h 903249"/>
              <a:gd name="connsiteX0" fmla="*/ 0 w 4750419"/>
              <a:gd name="connsiteY0" fmla="*/ 903249 h 903249"/>
              <a:gd name="connsiteX1" fmla="*/ 1215483 w 4750419"/>
              <a:gd name="connsiteY1" fmla="*/ 691376 h 903249"/>
              <a:gd name="connsiteX2" fmla="*/ 1773044 w 4750419"/>
              <a:gd name="connsiteY2" fmla="*/ 189571 h 903249"/>
              <a:gd name="connsiteX3" fmla="*/ 3267307 w 4750419"/>
              <a:gd name="connsiteY3" fmla="*/ 156117 h 903249"/>
              <a:gd name="connsiteX4" fmla="*/ 4337824 w 4750419"/>
              <a:gd name="connsiteY4" fmla="*/ 144966 h 903249"/>
              <a:gd name="connsiteX5" fmla="*/ 4750419 w 4750419"/>
              <a:gd name="connsiteY5" fmla="*/ 0 h 903249"/>
              <a:gd name="connsiteX6" fmla="*/ 4750419 w 4750419"/>
              <a:gd name="connsiteY6" fmla="*/ 0 h 903249"/>
              <a:gd name="connsiteX0" fmla="*/ 0 w 4750419"/>
              <a:gd name="connsiteY0" fmla="*/ 903249 h 903249"/>
              <a:gd name="connsiteX1" fmla="*/ 646771 w 4750419"/>
              <a:gd name="connsiteY1" fmla="*/ 769434 h 903249"/>
              <a:gd name="connsiteX2" fmla="*/ 1215483 w 4750419"/>
              <a:gd name="connsiteY2" fmla="*/ 691376 h 903249"/>
              <a:gd name="connsiteX3" fmla="*/ 1773044 w 4750419"/>
              <a:gd name="connsiteY3" fmla="*/ 189571 h 903249"/>
              <a:gd name="connsiteX4" fmla="*/ 3267307 w 4750419"/>
              <a:gd name="connsiteY4" fmla="*/ 156117 h 903249"/>
              <a:gd name="connsiteX5" fmla="*/ 4337824 w 4750419"/>
              <a:gd name="connsiteY5" fmla="*/ 144966 h 903249"/>
              <a:gd name="connsiteX6" fmla="*/ 4750419 w 4750419"/>
              <a:gd name="connsiteY6" fmla="*/ 0 h 903249"/>
              <a:gd name="connsiteX7" fmla="*/ 4750419 w 4750419"/>
              <a:gd name="connsiteY7" fmla="*/ 0 h 903249"/>
              <a:gd name="connsiteX0" fmla="*/ 0 w 4739268"/>
              <a:gd name="connsiteY0" fmla="*/ 947853 h 947853"/>
              <a:gd name="connsiteX1" fmla="*/ 635620 w 4739268"/>
              <a:gd name="connsiteY1" fmla="*/ 769434 h 947853"/>
              <a:gd name="connsiteX2" fmla="*/ 1204332 w 4739268"/>
              <a:gd name="connsiteY2" fmla="*/ 691376 h 947853"/>
              <a:gd name="connsiteX3" fmla="*/ 1761893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 name="connsiteX0" fmla="*/ 0 w 4739268"/>
              <a:gd name="connsiteY0" fmla="*/ 947853 h 947853"/>
              <a:gd name="connsiteX1" fmla="*/ 635620 w 4739268"/>
              <a:gd name="connsiteY1" fmla="*/ 769434 h 947853"/>
              <a:gd name="connsiteX2" fmla="*/ 1304693 w 4739268"/>
              <a:gd name="connsiteY2" fmla="*/ 613317 h 947853"/>
              <a:gd name="connsiteX3" fmla="*/ 1761893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 name="connsiteX0" fmla="*/ 0 w 4739268"/>
              <a:gd name="connsiteY0" fmla="*/ 947853 h 947853"/>
              <a:gd name="connsiteX1" fmla="*/ 635620 w 4739268"/>
              <a:gd name="connsiteY1" fmla="*/ 769434 h 947853"/>
              <a:gd name="connsiteX2" fmla="*/ 1304693 w 4739268"/>
              <a:gd name="connsiteY2" fmla="*/ 613317 h 947853"/>
              <a:gd name="connsiteX3" fmla="*/ 1817649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 name="connsiteX0" fmla="*/ 0 w 4739268"/>
              <a:gd name="connsiteY0" fmla="*/ 947853 h 947853"/>
              <a:gd name="connsiteX1" fmla="*/ 635620 w 4739268"/>
              <a:gd name="connsiteY1" fmla="*/ 769434 h 947853"/>
              <a:gd name="connsiteX2" fmla="*/ 1304693 w 4739268"/>
              <a:gd name="connsiteY2" fmla="*/ 613317 h 947853"/>
              <a:gd name="connsiteX3" fmla="*/ 1817649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 name="connsiteX0" fmla="*/ 0 w 4739268"/>
              <a:gd name="connsiteY0" fmla="*/ 947853 h 947853"/>
              <a:gd name="connsiteX1" fmla="*/ 635620 w 4739268"/>
              <a:gd name="connsiteY1" fmla="*/ 769434 h 947853"/>
              <a:gd name="connsiteX2" fmla="*/ 1304693 w 4739268"/>
              <a:gd name="connsiteY2" fmla="*/ 613317 h 947853"/>
              <a:gd name="connsiteX3" fmla="*/ 1817649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 name="connsiteX0" fmla="*/ 0 w 4739268"/>
              <a:gd name="connsiteY0" fmla="*/ 947853 h 947853"/>
              <a:gd name="connsiteX1" fmla="*/ 635620 w 4739268"/>
              <a:gd name="connsiteY1" fmla="*/ 769434 h 947853"/>
              <a:gd name="connsiteX2" fmla="*/ 1304693 w 4739268"/>
              <a:gd name="connsiteY2" fmla="*/ 613317 h 947853"/>
              <a:gd name="connsiteX3" fmla="*/ 1817649 w 4739268"/>
              <a:gd name="connsiteY3" fmla="*/ 189571 h 947853"/>
              <a:gd name="connsiteX4" fmla="*/ 3256156 w 4739268"/>
              <a:gd name="connsiteY4" fmla="*/ 156117 h 947853"/>
              <a:gd name="connsiteX5" fmla="*/ 4326673 w 4739268"/>
              <a:gd name="connsiteY5" fmla="*/ 144966 h 947853"/>
              <a:gd name="connsiteX6" fmla="*/ 4739268 w 4739268"/>
              <a:gd name="connsiteY6" fmla="*/ 0 h 947853"/>
              <a:gd name="connsiteX7" fmla="*/ 4739268 w 4739268"/>
              <a:gd name="connsiteY7" fmla="*/ 0 h 94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9268" h="947853">
                <a:moveTo>
                  <a:pt x="0" y="947853"/>
                </a:moveTo>
                <a:cubicBezTo>
                  <a:pt x="113371" y="931126"/>
                  <a:pt x="433040" y="804746"/>
                  <a:pt x="635620" y="769434"/>
                </a:cubicBezTo>
                <a:cubicBezTo>
                  <a:pt x="838200" y="734122"/>
                  <a:pt x="1107688" y="709961"/>
                  <a:pt x="1304693" y="613317"/>
                </a:cubicBezTo>
                <a:cubicBezTo>
                  <a:pt x="1501698" y="516673"/>
                  <a:pt x="1425497" y="254620"/>
                  <a:pt x="1817649" y="189571"/>
                </a:cubicBezTo>
                <a:cubicBezTo>
                  <a:pt x="2209801" y="124522"/>
                  <a:pt x="2837985" y="163551"/>
                  <a:pt x="3256156" y="156117"/>
                </a:cubicBezTo>
                <a:lnTo>
                  <a:pt x="4326673" y="144966"/>
                </a:lnTo>
                <a:cubicBezTo>
                  <a:pt x="4573858" y="118947"/>
                  <a:pt x="4739268" y="0"/>
                  <a:pt x="4739268" y="0"/>
                </a:cubicBezTo>
                <a:lnTo>
                  <a:pt x="4739268" y="0"/>
                </a:lnTo>
              </a:path>
            </a:pathLst>
          </a:custGeom>
          <a:noFill/>
          <a:ln w="57150" cap="flat" cmpd="sng" algn="ctr">
            <a:solidFill>
              <a:srgbClr val="C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92" name="テキスト ボックス 91">
            <a:extLst>
              <a:ext uri="{FF2B5EF4-FFF2-40B4-BE49-F238E27FC236}">
                <a16:creationId xmlns:a16="http://schemas.microsoft.com/office/drawing/2014/main" id="{2553D647-1133-8C40-98E8-B5069D4E6D4B}"/>
              </a:ext>
            </a:extLst>
          </p:cNvPr>
          <p:cNvSpPr txBox="1"/>
          <p:nvPr/>
        </p:nvSpPr>
        <p:spPr>
          <a:xfrm>
            <a:off x="3728061" y="3212143"/>
            <a:ext cx="1619110" cy="269719"/>
          </a:xfrm>
          <a:prstGeom prst="wedgeRoundRectCallout">
            <a:avLst>
              <a:gd name="adj1" fmla="val 22556"/>
              <a:gd name="adj2" fmla="val 153457"/>
              <a:gd name="adj3" fmla="val 16667"/>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a:solidFill>
                  <a:schemeClr val="tx1"/>
                </a:solidFill>
                <a:latin typeface="Meiryo UI" panose="020B0604030504040204" pitchFamily="50" charset="-128"/>
                <a:ea typeface="Meiryo UI" panose="020B0604030504040204" pitchFamily="50" charset="-128"/>
              </a:rPr>
              <a:t>Node-RED</a:t>
            </a:r>
            <a:r>
              <a:rPr lang="ja-JP" altLang="en-US" sz="984">
                <a:solidFill>
                  <a:schemeClr val="tx1"/>
                </a:solidFill>
                <a:latin typeface="Meiryo UI" panose="020B0604030504040204" pitchFamily="50" charset="-128"/>
                <a:ea typeface="Meiryo UI" panose="020B0604030504040204" pitchFamily="50" charset="-128"/>
              </a:rPr>
              <a:t>アプリの編集</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F37A4408-4707-E34E-BF3B-DAA94364C0C6}"/>
              </a:ext>
            </a:extLst>
          </p:cNvPr>
          <p:cNvSpPr txBox="1"/>
          <p:nvPr/>
        </p:nvSpPr>
        <p:spPr>
          <a:xfrm>
            <a:off x="2583442" y="4799103"/>
            <a:ext cx="1197768" cy="269719"/>
          </a:xfrm>
          <a:prstGeom prst="wedgeRoundRectCallout">
            <a:avLst>
              <a:gd name="adj1" fmla="val 21802"/>
              <a:gd name="adj2" fmla="val -226907"/>
              <a:gd name="adj3" fmla="val 16667"/>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984">
                <a:solidFill>
                  <a:schemeClr val="tx1"/>
                </a:solidFill>
                <a:latin typeface="Meiryo UI" panose="020B0604030504040204" pitchFamily="50" charset="-128"/>
                <a:ea typeface="Meiryo UI" panose="020B0604030504040204" pitchFamily="50" charset="-128"/>
              </a:rPr>
              <a:t>リモートデスクトップ</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F626E2B0-B869-A347-9C52-041E7EA7FC57}"/>
              </a:ext>
            </a:extLst>
          </p:cNvPr>
          <p:cNvSpPr txBox="1"/>
          <p:nvPr/>
        </p:nvSpPr>
        <p:spPr>
          <a:xfrm>
            <a:off x="7136780" y="3381932"/>
            <a:ext cx="1249382" cy="269719"/>
          </a:xfrm>
          <a:prstGeom prst="round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a:solidFill>
                  <a:schemeClr val="tx1"/>
                </a:solidFill>
                <a:latin typeface="Meiryo UI" panose="020B0604030504040204" pitchFamily="50" charset="-128"/>
                <a:ea typeface="Meiryo UI" panose="020B0604030504040204" pitchFamily="50" charset="-128"/>
              </a:rPr>
              <a:t>LAN or </a:t>
            </a:r>
            <a:r>
              <a:rPr lang="en-US" altLang="ja-JP" sz="984" dirty="0" err="1">
                <a:solidFill>
                  <a:schemeClr val="tx1"/>
                </a:solidFill>
                <a:latin typeface="Meiryo UI" panose="020B0604030504040204" pitchFamily="50" charset="-128"/>
                <a:ea typeface="Meiryo UI" panose="020B0604030504040204" pitchFamily="50" charset="-128"/>
              </a:rPr>
              <a:t>Wifi</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104" name="テキスト ボックス 103">
            <a:extLst>
              <a:ext uri="{FF2B5EF4-FFF2-40B4-BE49-F238E27FC236}">
                <a16:creationId xmlns:a16="http://schemas.microsoft.com/office/drawing/2014/main" id="{4772E644-C501-324C-AF6A-A8C5F6A0D437}"/>
              </a:ext>
            </a:extLst>
          </p:cNvPr>
          <p:cNvSpPr txBox="1"/>
          <p:nvPr/>
        </p:nvSpPr>
        <p:spPr>
          <a:xfrm>
            <a:off x="3473093" y="1968831"/>
            <a:ext cx="1249382" cy="437283"/>
          </a:xfrm>
          <a:prstGeom prst="roundRect">
            <a:avLst/>
          </a:prstGeom>
          <a:solidFill>
            <a:schemeClr val="bg2"/>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984">
                <a:solidFill>
                  <a:schemeClr val="tx1"/>
                </a:solidFill>
                <a:latin typeface="Meiryo UI" panose="020B0604030504040204" pitchFamily="50" charset="-128"/>
                <a:ea typeface="Meiryo UI" panose="020B0604030504040204" pitchFamily="50" charset="-128"/>
              </a:rPr>
              <a:t>ルータ</a:t>
            </a:r>
            <a:endParaRPr lang="en-US" altLang="ja-JP" sz="984" dirty="0">
              <a:solidFill>
                <a:schemeClr val="tx1"/>
              </a:solidFill>
              <a:latin typeface="Meiryo UI" panose="020B0604030504040204" pitchFamily="50" charset="-128"/>
              <a:ea typeface="Meiryo UI" panose="020B0604030504040204" pitchFamily="50" charset="-128"/>
            </a:endParaRPr>
          </a:p>
          <a:p>
            <a:pPr algn="ctr"/>
            <a:r>
              <a:rPr lang="ja-JP" altLang="en-US" sz="984">
                <a:solidFill>
                  <a:schemeClr val="tx1"/>
                </a:solidFill>
                <a:latin typeface="Meiryo UI" panose="020B0604030504040204" pitchFamily="50" charset="-128"/>
                <a:ea typeface="Meiryo UI" panose="020B0604030504040204" pitchFamily="50" charset="-128"/>
              </a:rPr>
              <a:t>ファイアーウォール</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49" name="角丸四角形 48">
            <a:extLst>
              <a:ext uri="{FF2B5EF4-FFF2-40B4-BE49-F238E27FC236}">
                <a16:creationId xmlns:a16="http://schemas.microsoft.com/office/drawing/2014/main" id="{3DB2C406-C779-4F40-B6E7-8D188C48928A}"/>
              </a:ext>
            </a:extLst>
          </p:cNvPr>
          <p:cNvSpPr/>
          <p:nvPr/>
        </p:nvSpPr>
        <p:spPr bwMode="auto">
          <a:xfrm>
            <a:off x="5834632" y="2912656"/>
            <a:ext cx="1389578" cy="276522"/>
          </a:xfrm>
          <a:prstGeom prst="roundRect">
            <a:avLst/>
          </a:prstGeom>
          <a:solidFill>
            <a:srgbClr val="E2ECF6"/>
          </a:solidFill>
          <a:ln w="762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200" b="0" i="0" u="none" strike="noStrike" cap="none" normalizeH="0" baseline="0">
                <a:ln>
                  <a:noFill/>
                </a:ln>
                <a:solidFill>
                  <a:schemeClr val="tx1"/>
                </a:solidFill>
                <a:effectLst/>
                <a:latin typeface="Arial" charset="0"/>
                <a:cs typeface="Arial" charset="0"/>
              </a:rPr>
              <a:t>インターネット</a:t>
            </a:r>
          </a:p>
        </p:txBody>
      </p:sp>
      <p:sp>
        <p:nvSpPr>
          <p:cNvPr id="106" name="テキスト ボックス 105">
            <a:extLst>
              <a:ext uri="{FF2B5EF4-FFF2-40B4-BE49-F238E27FC236}">
                <a16:creationId xmlns:a16="http://schemas.microsoft.com/office/drawing/2014/main" id="{7E8F8190-6270-8641-8062-3A985CE0EF17}"/>
              </a:ext>
            </a:extLst>
          </p:cNvPr>
          <p:cNvSpPr txBox="1"/>
          <p:nvPr/>
        </p:nvSpPr>
        <p:spPr>
          <a:xfrm>
            <a:off x="784208" y="2187244"/>
            <a:ext cx="1805730" cy="269719"/>
          </a:xfrm>
          <a:prstGeom prst="wedgeRoundRectCallout">
            <a:avLst>
              <a:gd name="adj1" fmla="val 63867"/>
              <a:gd name="adj2" fmla="val 268609"/>
              <a:gd name="adj3" fmla="val 16667"/>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err="1">
                <a:solidFill>
                  <a:schemeClr val="tx1"/>
                </a:solidFill>
                <a:latin typeface="Meiryo UI" panose="020B0604030504040204" pitchFamily="50" charset="-128"/>
                <a:ea typeface="Meiryo UI" panose="020B0604030504040204" pitchFamily="50" charset="-128"/>
              </a:rPr>
              <a:t>ia</a:t>
            </a:r>
            <a:r>
              <a:rPr lang="en-US" altLang="ja-JP" sz="984" dirty="0">
                <a:solidFill>
                  <a:schemeClr val="tx1"/>
                </a:solidFill>
                <a:latin typeface="Meiryo UI" panose="020B0604030504040204" pitchFamily="50" charset="-128"/>
                <a:ea typeface="Meiryo UI" panose="020B0604030504040204" pitchFamily="50" charset="-128"/>
              </a:rPr>
              <a:t>-cloud</a:t>
            </a:r>
            <a:r>
              <a:rPr lang="ja-JP" altLang="en-US" sz="984">
                <a:solidFill>
                  <a:schemeClr val="tx1"/>
                </a:solidFill>
                <a:latin typeface="Meiryo UI" panose="020B0604030504040204" pitchFamily="50" charset="-128"/>
                <a:ea typeface="Meiryo UI" panose="020B0604030504040204" pitchFamily="50" charset="-128"/>
              </a:rPr>
              <a:t>からのデータ取得</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8D9E2102-22BA-5B4A-BDBB-5EC5E86D9D40}"/>
              </a:ext>
            </a:extLst>
          </p:cNvPr>
          <p:cNvSpPr txBox="1"/>
          <p:nvPr/>
        </p:nvSpPr>
        <p:spPr>
          <a:xfrm>
            <a:off x="6980616" y="3959298"/>
            <a:ext cx="1107324" cy="269719"/>
          </a:xfrm>
          <a:prstGeom prst="round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err="1">
                <a:solidFill>
                  <a:schemeClr val="tx1"/>
                </a:solidFill>
                <a:latin typeface="Meiryo UI" panose="020B0604030504040204" pitchFamily="50" charset="-128"/>
                <a:ea typeface="Meiryo UI" panose="020B0604030504040204" pitchFamily="50" charset="-128"/>
              </a:rPr>
              <a:t>Chrom</a:t>
            </a:r>
            <a:r>
              <a:rPr lang="ja-JP" altLang="en-US" sz="984">
                <a:solidFill>
                  <a:schemeClr val="tx1"/>
                </a:solidFill>
                <a:latin typeface="Meiryo UI" panose="020B0604030504040204" pitchFamily="50" charset="-128"/>
                <a:ea typeface="Meiryo UI" panose="020B0604030504040204" pitchFamily="50" charset="-128"/>
              </a:rPr>
              <a:t>ブラウザ</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340C41B2-FB71-374D-BF94-26EDE7176D0D}"/>
              </a:ext>
            </a:extLst>
          </p:cNvPr>
          <p:cNvSpPr txBox="1"/>
          <p:nvPr/>
        </p:nvSpPr>
        <p:spPr>
          <a:xfrm>
            <a:off x="1035097" y="6122634"/>
            <a:ext cx="863916" cy="269719"/>
          </a:xfrm>
          <a:prstGeom prst="round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984">
                <a:solidFill>
                  <a:schemeClr val="tx1"/>
                </a:solidFill>
                <a:latin typeface="Meiryo UI" panose="020B0604030504040204" pitchFamily="50" charset="-128"/>
                <a:ea typeface="Meiryo UI" panose="020B0604030504040204" pitchFamily="50" charset="-128"/>
              </a:rPr>
              <a:t>センサ機器</a:t>
            </a:r>
            <a:endParaRPr lang="ja-JP" altLang="en-US" sz="984" dirty="0">
              <a:solidFill>
                <a:schemeClr val="tx1"/>
              </a:solidFill>
              <a:latin typeface="Meiryo UI" panose="020B0604030504040204" pitchFamily="50" charset="-128"/>
              <a:ea typeface="Meiryo UI" panose="020B0604030504040204" pitchFamily="50" charset="-128"/>
            </a:endParaRPr>
          </a:p>
        </p:txBody>
      </p:sp>
      <p:sp>
        <p:nvSpPr>
          <p:cNvPr id="80" name="日付プレースホルダー 79">
            <a:extLst>
              <a:ext uri="{FF2B5EF4-FFF2-40B4-BE49-F238E27FC236}">
                <a16:creationId xmlns:a16="http://schemas.microsoft.com/office/drawing/2014/main" id="{D6E5DC23-04BD-DE47-85FC-B3B15091BED9}"/>
              </a:ext>
            </a:extLst>
          </p:cNvPr>
          <p:cNvSpPr>
            <a:spLocks noGrp="1"/>
          </p:cNvSpPr>
          <p:nvPr>
            <p:ph type="dt" sz="half" idx="10"/>
          </p:nvPr>
        </p:nvSpPr>
        <p:spPr/>
        <p:txBody>
          <a:bodyPr/>
          <a:lstStyle/>
          <a:p>
            <a:r>
              <a:rPr kumimoji="1" lang="en-US" altLang="ja-JP"/>
              <a:t>2019/10/04</a:t>
            </a:r>
            <a:endParaRPr kumimoji="1" lang="ja-JP" altLang="en-US"/>
          </a:p>
        </p:txBody>
      </p:sp>
      <p:sp>
        <p:nvSpPr>
          <p:cNvPr id="81" name="フッター プレースホルダー 80">
            <a:extLst>
              <a:ext uri="{FF2B5EF4-FFF2-40B4-BE49-F238E27FC236}">
                <a16:creationId xmlns:a16="http://schemas.microsoft.com/office/drawing/2014/main" id="{4729E98D-645F-0B43-984A-1D140E8CDF27}"/>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82" name="スライド番号プレースホルダー 81">
            <a:extLst>
              <a:ext uri="{FF2B5EF4-FFF2-40B4-BE49-F238E27FC236}">
                <a16:creationId xmlns:a16="http://schemas.microsoft.com/office/drawing/2014/main" id="{3D47F872-9B17-4B49-9188-941D824F3637}"/>
              </a:ext>
            </a:extLst>
          </p:cNvPr>
          <p:cNvSpPr>
            <a:spLocks noGrp="1"/>
          </p:cNvSpPr>
          <p:nvPr>
            <p:ph type="sldNum" sz="quarter" idx="12"/>
          </p:nvPr>
        </p:nvSpPr>
        <p:spPr/>
        <p:txBody>
          <a:bodyPr/>
          <a:lstStyle/>
          <a:p>
            <a:fld id="{78E8CB0D-5CF3-D74D-8043-C1424D1EE8AC}" type="slidenum">
              <a:rPr kumimoji="1" lang="ja-JP" altLang="en-US" smtClean="0"/>
              <a:t>27</a:t>
            </a:fld>
            <a:endParaRPr kumimoji="1" lang="ja-JP" altLang="en-US"/>
          </a:p>
        </p:txBody>
      </p:sp>
      <p:sp>
        <p:nvSpPr>
          <p:cNvPr id="51" name="テキスト ボックス 50">
            <a:extLst>
              <a:ext uri="{FF2B5EF4-FFF2-40B4-BE49-F238E27FC236}">
                <a16:creationId xmlns:a16="http://schemas.microsoft.com/office/drawing/2014/main" id="{0BC37AAA-CC45-EC44-95E4-CD6A1DF9CEC2}"/>
              </a:ext>
            </a:extLst>
          </p:cNvPr>
          <p:cNvSpPr txBox="1"/>
          <p:nvPr/>
        </p:nvSpPr>
        <p:spPr>
          <a:xfrm>
            <a:off x="2979161" y="5987774"/>
            <a:ext cx="1417294" cy="269719"/>
          </a:xfrm>
          <a:prstGeom prst="roundRect">
            <a:avLst/>
          </a:prstGeom>
          <a:solidFill>
            <a:schemeClr val="bg1">
              <a:lumMod val="60000"/>
              <a:lumOff val="40000"/>
            </a:schemeClr>
          </a:solidFill>
          <a:ln w="28575">
            <a:noFill/>
          </a:ln>
        </p:spPr>
        <p:txBody>
          <a:bodyPr wrap="square" rtlCol="0">
            <a:spAutoFit/>
          </a:bodyPr>
          <a:lstStyle>
            <a:defPPr>
              <a:defRPr lang="en-GB"/>
            </a:defPPr>
            <a:lvl1pPr>
              <a:defRPr kumimoji="1" sz="1600" b="1">
                <a:solidFill>
                  <a:schemeClr val="bg2">
                    <a:lumMod val="25000"/>
                  </a:schemeClr>
                </a:solidFill>
              </a:defRPr>
            </a:lvl1pPr>
          </a:lstStyle>
          <a:p>
            <a:pPr algn="ctr"/>
            <a:r>
              <a:rPr lang="en-US" altLang="ja-JP" sz="984" dirty="0" err="1">
                <a:solidFill>
                  <a:schemeClr val="tx1"/>
                </a:solidFill>
                <a:latin typeface="Meiryo UI" panose="020B0604030504040204" pitchFamily="50" charset="-128"/>
                <a:ea typeface="Meiryo UI" panose="020B0604030504040204" pitchFamily="50" charset="-128"/>
              </a:rPr>
              <a:t>RealVNC</a:t>
            </a:r>
            <a:r>
              <a:rPr lang="ja-JP" altLang="en-US" sz="984">
                <a:solidFill>
                  <a:schemeClr val="tx1"/>
                </a:solidFill>
                <a:latin typeface="Meiryo UI" panose="020B0604030504040204" pitchFamily="50" charset="-128"/>
                <a:ea typeface="Meiryo UI" panose="020B0604030504040204" pitchFamily="50" charset="-128"/>
              </a:rPr>
              <a:t>クライアント</a:t>
            </a:r>
            <a:endParaRPr lang="ja-JP" altLang="en-US" sz="98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569525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AE4879-A6F7-8D48-9CA6-8A7AA6248419}"/>
              </a:ext>
            </a:extLst>
          </p:cNvPr>
          <p:cNvSpPr>
            <a:spLocks noGrp="1"/>
          </p:cNvSpPr>
          <p:nvPr>
            <p:ph type="title"/>
          </p:nvPr>
        </p:nvSpPr>
        <p:spPr/>
        <p:txBody>
          <a:bodyPr/>
          <a:lstStyle/>
          <a:p>
            <a:r>
              <a:rPr kumimoji="1" lang="en-US" altLang="ja-JP" dirty="0" err="1"/>
              <a:t>ia</a:t>
            </a:r>
            <a:r>
              <a:rPr kumimoji="1" lang="en-US" altLang="ja-JP" dirty="0"/>
              <a:t>-cloud</a:t>
            </a:r>
            <a:r>
              <a:rPr kumimoji="1" lang="ja-JP" altLang="en-US"/>
              <a:t>データ構造</a:t>
            </a:r>
          </a:p>
        </p:txBody>
      </p:sp>
      <p:sp>
        <p:nvSpPr>
          <p:cNvPr id="3" name="日付プレースホルダー 2">
            <a:extLst>
              <a:ext uri="{FF2B5EF4-FFF2-40B4-BE49-F238E27FC236}">
                <a16:creationId xmlns:a16="http://schemas.microsoft.com/office/drawing/2014/main" id="{AE38B7A3-6634-554D-8A17-AC808F6951F0}"/>
              </a:ext>
            </a:extLst>
          </p:cNvPr>
          <p:cNvSpPr>
            <a:spLocks noGrp="1"/>
          </p:cNvSpPr>
          <p:nvPr>
            <p:ph type="dt" sz="half" idx="10"/>
          </p:nvPr>
        </p:nvSpPr>
        <p:spPr/>
        <p:txBody>
          <a:bodyPr/>
          <a:lstStyle/>
          <a:p>
            <a:r>
              <a:rPr kumimoji="1" lang="en-US" altLang="ja-JP"/>
              <a:t>2019/10/04</a:t>
            </a:r>
            <a:endParaRPr kumimoji="1" lang="ja-JP" altLang="en-US"/>
          </a:p>
        </p:txBody>
      </p:sp>
      <p:sp>
        <p:nvSpPr>
          <p:cNvPr id="4" name="フッター プレースホルダー 3">
            <a:extLst>
              <a:ext uri="{FF2B5EF4-FFF2-40B4-BE49-F238E27FC236}">
                <a16:creationId xmlns:a16="http://schemas.microsoft.com/office/drawing/2014/main" id="{056DF0B2-C736-0048-A63F-4A2BDF786A71}"/>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5" name="スライド番号プレースホルダー 4">
            <a:extLst>
              <a:ext uri="{FF2B5EF4-FFF2-40B4-BE49-F238E27FC236}">
                <a16:creationId xmlns:a16="http://schemas.microsoft.com/office/drawing/2014/main" id="{C73F27D2-54A8-8F49-BCEB-40E21EB594AB}"/>
              </a:ext>
            </a:extLst>
          </p:cNvPr>
          <p:cNvSpPr>
            <a:spLocks noGrp="1"/>
          </p:cNvSpPr>
          <p:nvPr>
            <p:ph type="sldNum" sz="quarter" idx="12"/>
          </p:nvPr>
        </p:nvSpPr>
        <p:spPr/>
        <p:txBody>
          <a:bodyPr/>
          <a:lstStyle/>
          <a:p>
            <a:fld id="{78E8CB0D-5CF3-D74D-8043-C1424D1EE8AC}" type="slidenum">
              <a:rPr kumimoji="1" lang="ja-JP" altLang="en-US" smtClean="0"/>
              <a:t>28</a:t>
            </a:fld>
            <a:endParaRPr kumimoji="1" lang="ja-JP" altLang="en-US"/>
          </a:p>
        </p:txBody>
      </p:sp>
      <p:sp>
        <p:nvSpPr>
          <p:cNvPr id="6" name="テキスト プレースホルダー 5">
            <a:extLst>
              <a:ext uri="{FF2B5EF4-FFF2-40B4-BE49-F238E27FC236}">
                <a16:creationId xmlns:a16="http://schemas.microsoft.com/office/drawing/2014/main" id="{B2185C4E-9EFC-B143-A9BA-B6A1D5725817}"/>
              </a:ext>
            </a:extLst>
          </p:cNvPr>
          <p:cNvSpPr>
            <a:spLocks noGrp="1"/>
          </p:cNvSpPr>
          <p:nvPr>
            <p:ph type="body" idx="4294967295"/>
          </p:nvPr>
        </p:nvSpPr>
        <p:spPr>
          <a:xfrm>
            <a:off x="281837" y="1484313"/>
            <a:ext cx="4290163" cy="4608512"/>
          </a:xfrm>
        </p:spPr>
        <p:txBody>
          <a:bodyPr/>
          <a:lstStyle/>
          <a:p>
            <a:pPr marL="360363" indent="-360363">
              <a:spcBef>
                <a:spcPts val="0"/>
              </a:spcBef>
            </a:pPr>
            <a:r>
              <a:rPr kumimoji="1" lang="en-US" altLang="ja-JP" sz="2000" dirty="0" err="1"/>
              <a:t>ia</a:t>
            </a:r>
            <a:r>
              <a:rPr kumimoji="1" lang="en-US" altLang="ja-JP" sz="2000" dirty="0"/>
              <a:t>-cloud</a:t>
            </a:r>
            <a:r>
              <a:rPr kumimoji="1" lang="ja-JP" altLang="en-US" sz="2000"/>
              <a:t>オブジェクト</a:t>
            </a:r>
            <a:r>
              <a:rPr lang="ja-JP" altLang="en-US" sz="2000"/>
              <a:t>の構造</a:t>
            </a:r>
            <a:endParaRPr lang="en-US" altLang="ja-JP" sz="2000" dirty="0"/>
          </a:p>
          <a:p>
            <a:pPr marL="720725" lvl="1" indent="-360363">
              <a:spcBef>
                <a:spcPts val="0"/>
              </a:spcBef>
            </a:pPr>
            <a:r>
              <a:rPr kumimoji="1" lang="en-US" altLang="ja-JP" sz="1800" dirty="0" err="1"/>
              <a:t>objectKey</a:t>
            </a:r>
            <a:r>
              <a:rPr kumimoji="1" lang="ja-JP" altLang="en-US" sz="1800"/>
              <a:t>（計測対象の</a:t>
            </a:r>
            <a:r>
              <a:rPr kumimoji="1" lang="en-US" altLang="ja-JP" sz="1800" dirty="0"/>
              <a:t>ID</a:t>
            </a:r>
            <a:r>
              <a:rPr kumimoji="1" lang="ja-JP" altLang="en-US" sz="1800"/>
              <a:t>）</a:t>
            </a:r>
            <a:endParaRPr kumimoji="1" lang="en-US" altLang="ja-JP" sz="1800" dirty="0"/>
          </a:p>
          <a:p>
            <a:pPr marL="720725" lvl="1" indent="-360363">
              <a:spcBef>
                <a:spcPts val="0"/>
              </a:spcBef>
            </a:pPr>
            <a:r>
              <a:rPr lang="en-US" altLang="ja-JP" sz="1800" dirty="0"/>
              <a:t>timestamp</a:t>
            </a:r>
          </a:p>
          <a:p>
            <a:pPr marL="720725" lvl="1" indent="-360363">
              <a:spcBef>
                <a:spcPts val="0"/>
              </a:spcBef>
            </a:pPr>
            <a:r>
              <a:rPr lang="ja-JP" altLang="en-US" sz="1800"/>
              <a:t>データ内容</a:t>
            </a:r>
            <a:endParaRPr lang="en-US" altLang="ja-JP" sz="1800" dirty="0"/>
          </a:p>
          <a:p>
            <a:pPr marL="1031875" lvl="2" indent="-273050">
              <a:spcBef>
                <a:spcPts val="0"/>
              </a:spcBef>
            </a:pPr>
            <a:r>
              <a:rPr lang="en-US" altLang="ja-JP" sz="1800" dirty="0"/>
              <a:t>[1]</a:t>
            </a:r>
          </a:p>
          <a:p>
            <a:pPr marL="1293813" lvl="3" indent="-261938">
              <a:spcBef>
                <a:spcPts val="0"/>
              </a:spcBef>
            </a:pPr>
            <a:r>
              <a:rPr lang="ja-JP" altLang="en-US" sz="1400"/>
              <a:t>データ</a:t>
            </a:r>
            <a:r>
              <a:rPr lang="en-US" altLang="ja-JP" sz="1400" dirty="0"/>
              <a:t>1</a:t>
            </a:r>
            <a:r>
              <a:rPr lang="ja-JP" altLang="en-US" sz="1400"/>
              <a:t>名称　（個別データの</a:t>
            </a:r>
            <a:r>
              <a:rPr lang="en-US" altLang="ja-JP" sz="1400" dirty="0"/>
              <a:t>ID</a:t>
            </a:r>
            <a:r>
              <a:rPr lang="ja-JP" altLang="en-US" sz="1400"/>
              <a:t>）</a:t>
            </a:r>
            <a:endParaRPr lang="en-US" altLang="ja-JP" sz="1400" dirty="0"/>
          </a:p>
          <a:p>
            <a:pPr marL="1293813" lvl="3" indent="-261938">
              <a:spcBef>
                <a:spcPts val="0"/>
              </a:spcBef>
            </a:pPr>
            <a:r>
              <a:rPr kumimoji="1" lang="ja-JP" altLang="en-US" sz="1400"/>
              <a:t>データ</a:t>
            </a:r>
            <a:r>
              <a:rPr kumimoji="1" lang="en-US" altLang="ja-JP" sz="1400" dirty="0"/>
              <a:t>1</a:t>
            </a:r>
            <a:r>
              <a:rPr kumimoji="1" lang="ja-JP" altLang="en-US" sz="1400"/>
              <a:t>の値</a:t>
            </a:r>
            <a:endParaRPr kumimoji="1" lang="en-US" altLang="ja-JP" sz="1400" dirty="0"/>
          </a:p>
          <a:p>
            <a:pPr marL="1293813" lvl="3" indent="-261938">
              <a:spcBef>
                <a:spcPts val="0"/>
              </a:spcBef>
            </a:pPr>
            <a:r>
              <a:rPr lang="ja-JP" altLang="en-US" sz="1400"/>
              <a:t>データ</a:t>
            </a:r>
            <a:r>
              <a:rPr lang="en-US" altLang="ja-JP" sz="1400" dirty="0"/>
              <a:t>1</a:t>
            </a:r>
            <a:r>
              <a:rPr lang="ja-JP" altLang="en-US" sz="1400"/>
              <a:t>の単位</a:t>
            </a:r>
            <a:endParaRPr lang="en-US" altLang="ja-JP" sz="1400" dirty="0"/>
          </a:p>
          <a:p>
            <a:pPr marL="1119188" lvl="2" indent="-360363">
              <a:spcBef>
                <a:spcPts val="0"/>
              </a:spcBef>
            </a:pPr>
            <a:r>
              <a:rPr lang="en-US" altLang="ja-JP" sz="1800" dirty="0"/>
              <a:t>[2]</a:t>
            </a:r>
          </a:p>
          <a:p>
            <a:pPr marL="1430338" lvl="3" indent="-273050">
              <a:spcBef>
                <a:spcPts val="0"/>
              </a:spcBef>
            </a:pPr>
            <a:r>
              <a:rPr lang="ja-JP" altLang="en-US" sz="1400"/>
              <a:t>データ</a:t>
            </a:r>
            <a:r>
              <a:rPr lang="en-US" altLang="ja-JP" sz="1400" dirty="0"/>
              <a:t>2</a:t>
            </a:r>
            <a:r>
              <a:rPr lang="ja-JP" altLang="en-US" sz="1400"/>
              <a:t>名称</a:t>
            </a:r>
            <a:endParaRPr lang="en-US" altLang="ja-JP" sz="1400" dirty="0"/>
          </a:p>
          <a:p>
            <a:pPr marL="1430338" lvl="3" indent="-273050">
              <a:spcBef>
                <a:spcPts val="0"/>
              </a:spcBef>
            </a:pPr>
            <a:r>
              <a:rPr lang="ja-JP" altLang="en-US" sz="1400"/>
              <a:t>データ</a:t>
            </a:r>
            <a:r>
              <a:rPr lang="en-US" altLang="ja-JP" sz="1400" dirty="0"/>
              <a:t>2</a:t>
            </a:r>
            <a:r>
              <a:rPr lang="ja-JP" altLang="en-US" sz="1400"/>
              <a:t>の値</a:t>
            </a:r>
            <a:endParaRPr lang="en-US" altLang="ja-JP" sz="1400" dirty="0"/>
          </a:p>
          <a:p>
            <a:pPr marL="1430338" lvl="3" indent="-273050">
              <a:spcBef>
                <a:spcPts val="0"/>
              </a:spcBef>
            </a:pPr>
            <a:r>
              <a:rPr lang="ja-JP" altLang="en-US" sz="1400"/>
              <a:t>データ</a:t>
            </a:r>
            <a:r>
              <a:rPr lang="en-US" altLang="ja-JP" sz="1400" dirty="0"/>
              <a:t>2</a:t>
            </a:r>
            <a:r>
              <a:rPr lang="ja-JP" altLang="en-US" sz="1400"/>
              <a:t>の単位</a:t>
            </a:r>
            <a:endParaRPr lang="en-US" altLang="ja-JP" sz="1400" dirty="0"/>
          </a:p>
          <a:p>
            <a:pPr marL="1119188" lvl="2" indent="-360363">
              <a:spcBef>
                <a:spcPts val="0"/>
              </a:spcBef>
            </a:pPr>
            <a:r>
              <a:rPr lang="en-US" altLang="ja-JP" sz="1800" dirty="0"/>
              <a:t>[3]</a:t>
            </a:r>
          </a:p>
          <a:p>
            <a:pPr marL="1430338" lvl="3" indent="-273050">
              <a:spcBef>
                <a:spcPts val="0"/>
              </a:spcBef>
            </a:pPr>
            <a:r>
              <a:rPr lang="ja-JP" altLang="en-US" sz="1400"/>
              <a:t>データ</a:t>
            </a:r>
            <a:r>
              <a:rPr lang="en-US" altLang="ja-JP" sz="1400" dirty="0"/>
              <a:t>3</a:t>
            </a:r>
            <a:r>
              <a:rPr lang="ja-JP" altLang="en-US" sz="1400"/>
              <a:t>名称</a:t>
            </a:r>
            <a:endParaRPr lang="en-US" altLang="ja-JP" sz="1400" dirty="0"/>
          </a:p>
          <a:p>
            <a:pPr marL="1430338" lvl="3" indent="-273050">
              <a:spcBef>
                <a:spcPts val="0"/>
              </a:spcBef>
            </a:pPr>
            <a:r>
              <a:rPr lang="ja-JP" altLang="en-US" sz="1400"/>
              <a:t>データ</a:t>
            </a:r>
            <a:r>
              <a:rPr lang="en-US" altLang="ja-JP" sz="1400" dirty="0"/>
              <a:t>3</a:t>
            </a:r>
            <a:r>
              <a:rPr lang="ja-JP" altLang="en-US" sz="1400"/>
              <a:t>の値</a:t>
            </a:r>
            <a:endParaRPr lang="en-US" altLang="ja-JP" sz="1400" dirty="0"/>
          </a:p>
          <a:p>
            <a:pPr marL="1743075" lvl="4" indent="-274638">
              <a:spcBef>
                <a:spcPts val="0"/>
              </a:spcBef>
              <a:buFont typeface="Arial" panose="020B0604020202020204" pitchFamily="34" charset="0"/>
              <a:buChar char="•"/>
            </a:pPr>
            <a:r>
              <a:rPr lang="ja-JP" altLang="en-US" sz="1400"/>
              <a:t>データ</a:t>
            </a:r>
            <a:r>
              <a:rPr lang="en-US" altLang="ja-JP" sz="1400" dirty="0"/>
              <a:t>3.1</a:t>
            </a:r>
            <a:r>
              <a:rPr lang="ja-JP" altLang="en-US" sz="1400"/>
              <a:t>の名称</a:t>
            </a:r>
            <a:endParaRPr lang="en-US" altLang="ja-JP" sz="1400" dirty="0"/>
          </a:p>
          <a:p>
            <a:pPr marL="1743075" lvl="4" indent="-274638">
              <a:spcBef>
                <a:spcPts val="0"/>
              </a:spcBef>
              <a:buFont typeface="Arial" panose="020B0604020202020204" pitchFamily="34" charset="0"/>
              <a:buChar char="•"/>
            </a:pPr>
            <a:r>
              <a:rPr lang="ja-JP" altLang="en-US" sz="1400"/>
              <a:t>データ</a:t>
            </a:r>
            <a:r>
              <a:rPr lang="en-US" altLang="ja-JP" sz="1400" dirty="0"/>
              <a:t>3.1</a:t>
            </a:r>
            <a:r>
              <a:rPr lang="ja-JP" altLang="en-US" sz="1400"/>
              <a:t>の値</a:t>
            </a:r>
            <a:endParaRPr lang="en-US" altLang="ja-JP" sz="1400" dirty="0"/>
          </a:p>
          <a:p>
            <a:pPr marL="1743075" lvl="4" indent="-274638">
              <a:spcBef>
                <a:spcPts val="0"/>
              </a:spcBef>
              <a:buFont typeface="Arial" panose="020B0604020202020204" pitchFamily="34" charset="0"/>
              <a:buChar char="•"/>
            </a:pPr>
            <a:r>
              <a:rPr lang="ja-JP" altLang="en-US" sz="1400"/>
              <a:t>データ</a:t>
            </a:r>
            <a:r>
              <a:rPr lang="en-US" altLang="ja-JP" sz="1400" dirty="0"/>
              <a:t>3.1</a:t>
            </a:r>
            <a:r>
              <a:rPr lang="ja-JP" altLang="en-US" sz="1400"/>
              <a:t>の単位</a:t>
            </a:r>
            <a:endParaRPr lang="en-US" altLang="ja-JP" sz="1400" dirty="0"/>
          </a:p>
        </p:txBody>
      </p:sp>
      <p:sp>
        <p:nvSpPr>
          <p:cNvPr id="7" name="テキスト プレースホルダー 5">
            <a:extLst>
              <a:ext uri="{FF2B5EF4-FFF2-40B4-BE49-F238E27FC236}">
                <a16:creationId xmlns:a16="http://schemas.microsoft.com/office/drawing/2014/main" id="{E62F6743-06E6-554D-8890-45A62094189A}"/>
              </a:ext>
            </a:extLst>
          </p:cNvPr>
          <p:cNvSpPr txBox="1">
            <a:spLocks/>
          </p:cNvSpPr>
          <p:nvPr/>
        </p:nvSpPr>
        <p:spPr bwMode="auto">
          <a:xfrm>
            <a:off x="4602955" y="1484313"/>
            <a:ext cx="414575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pPr marL="311150" indent="-311150">
              <a:spcBef>
                <a:spcPts val="600"/>
              </a:spcBef>
            </a:pPr>
            <a:r>
              <a:rPr lang="ja-JP" altLang="en-US" sz="1800" kern="0"/>
              <a:t>構造的なデータを記述できる</a:t>
            </a:r>
            <a:endParaRPr lang="en-US" altLang="ja-JP" sz="1800" kern="0" dirty="0"/>
          </a:p>
          <a:p>
            <a:pPr marL="311150" indent="-311150">
              <a:spcBef>
                <a:spcPts val="600"/>
              </a:spcBef>
            </a:pPr>
            <a:r>
              <a:rPr lang="ja-JP" altLang="en-US" sz="1800" kern="0"/>
              <a:t>データの識別は</a:t>
            </a:r>
            <a:br>
              <a:rPr lang="en-US" altLang="ja-JP" sz="1800" kern="0" dirty="0"/>
            </a:br>
            <a:r>
              <a:rPr lang="en-US" altLang="ja-JP" sz="1800" kern="0" dirty="0" err="1"/>
              <a:t>objectKey</a:t>
            </a:r>
            <a:r>
              <a:rPr lang="en-US" altLang="ja-JP" sz="1800" kern="0" dirty="0"/>
              <a:t>.</a:t>
            </a:r>
            <a:r>
              <a:rPr lang="ja-JP" altLang="en-US" sz="1800" kern="0"/>
              <a:t>データ</a:t>
            </a:r>
            <a:r>
              <a:rPr lang="en-US" altLang="ja-JP" sz="1800" kern="0" dirty="0"/>
              <a:t>n</a:t>
            </a:r>
            <a:r>
              <a:rPr lang="ja-JP" altLang="en-US" sz="1800" kern="0"/>
              <a:t>名称</a:t>
            </a:r>
            <a:r>
              <a:rPr lang="en-US" altLang="ja-JP" sz="1800" kern="0" dirty="0"/>
              <a:t> </a:t>
            </a:r>
            <a:r>
              <a:rPr lang="ja-JP" altLang="en-US" sz="1800" kern="0"/>
              <a:t>でユニーク</a:t>
            </a:r>
            <a:endParaRPr lang="en-US" altLang="ja-JP" sz="1200" kern="0" dirty="0"/>
          </a:p>
          <a:p>
            <a:pPr marL="311150" indent="-311150">
              <a:spcBef>
                <a:spcPts val="600"/>
              </a:spcBef>
            </a:pPr>
            <a:r>
              <a:rPr lang="ja-JP" altLang="en-US" sz="1800" kern="0"/>
              <a:t>基本データ構造のほか、様々なデータモデルを規定</a:t>
            </a:r>
            <a:endParaRPr lang="en-US" altLang="ja-JP" sz="1800" kern="0" dirty="0"/>
          </a:p>
          <a:p>
            <a:pPr marL="708025" lvl="1" indent="-311150">
              <a:spcBef>
                <a:spcPts val="600"/>
              </a:spcBef>
            </a:pPr>
            <a:r>
              <a:rPr lang="ja-JP" altLang="en-US" sz="1400" kern="0"/>
              <a:t>アラーム＆イベント</a:t>
            </a:r>
            <a:endParaRPr lang="en-US" altLang="ja-JP" sz="1400" kern="0" dirty="0"/>
          </a:p>
          <a:p>
            <a:pPr marL="708025" lvl="1" indent="-311150">
              <a:spcBef>
                <a:spcPts val="600"/>
              </a:spcBef>
            </a:pPr>
            <a:r>
              <a:rPr lang="ja-JP" altLang="en-US" sz="1400" kern="0"/>
              <a:t>設備稼働状態データ</a:t>
            </a:r>
            <a:endParaRPr lang="en-US" altLang="ja-JP" sz="1400" kern="0" dirty="0"/>
          </a:p>
          <a:p>
            <a:pPr marL="708025" lvl="1" indent="-311150">
              <a:spcBef>
                <a:spcPts val="600"/>
              </a:spcBef>
            </a:pPr>
            <a:r>
              <a:rPr lang="ja-JP" altLang="en-US" sz="1400" kern="0"/>
              <a:t>生産実績データ</a:t>
            </a:r>
            <a:endParaRPr lang="en-US" altLang="ja-JP" sz="1400" kern="0" dirty="0"/>
          </a:p>
          <a:p>
            <a:pPr marL="708025" lvl="1" indent="-311150">
              <a:spcBef>
                <a:spcPts val="600"/>
              </a:spcBef>
            </a:pPr>
            <a:r>
              <a:rPr lang="ja-JP" altLang="en-US" sz="1400" kern="0"/>
              <a:t>インバータ稼働状態</a:t>
            </a:r>
            <a:r>
              <a:rPr lang="ja-JP" altLang="en-US" sz="1800"/>
              <a:t>データ</a:t>
            </a:r>
            <a:endParaRPr lang="en-US" altLang="ja-JP" sz="1800" dirty="0"/>
          </a:p>
          <a:p>
            <a:pPr marL="708025" lvl="1" indent="-311150">
              <a:spcBef>
                <a:spcPts val="600"/>
              </a:spcBef>
            </a:pPr>
            <a:r>
              <a:rPr lang="ja-JP" altLang="en-US" sz="1400" kern="0"/>
              <a:t>温度調節計データ</a:t>
            </a:r>
            <a:endParaRPr lang="en-US" altLang="ja-JP" sz="1400" kern="0" dirty="0"/>
          </a:p>
          <a:p>
            <a:pPr marL="708025" lvl="1" indent="-311150">
              <a:spcBef>
                <a:spcPts val="600"/>
              </a:spcBef>
            </a:pPr>
            <a:r>
              <a:rPr lang="en-US" altLang="ja-JP" sz="1400" kern="0" dirty="0"/>
              <a:t>PLC</a:t>
            </a:r>
            <a:r>
              <a:rPr lang="ja-JP" altLang="en-US" sz="1400" kern="0"/>
              <a:t>データ</a:t>
            </a:r>
            <a:endParaRPr lang="en-US" altLang="ja-JP" sz="1400" kern="0" dirty="0"/>
          </a:p>
          <a:p>
            <a:pPr marL="708025" lvl="1" indent="-311150">
              <a:spcBef>
                <a:spcPts val="600"/>
              </a:spcBef>
            </a:pPr>
            <a:r>
              <a:rPr lang="ja-JP" altLang="en-US" sz="1400" kern="0"/>
              <a:t>等々</a:t>
            </a:r>
            <a:endParaRPr lang="en-US" altLang="ja-JP" sz="1400" kern="0" dirty="0"/>
          </a:p>
        </p:txBody>
      </p:sp>
      <p:sp>
        <p:nvSpPr>
          <p:cNvPr id="8" name="角丸四角形 7">
            <a:extLst>
              <a:ext uri="{FF2B5EF4-FFF2-40B4-BE49-F238E27FC236}">
                <a16:creationId xmlns:a16="http://schemas.microsoft.com/office/drawing/2014/main" id="{7F4691A6-5B25-744E-A997-FA7BDA6D3BCB}"/>
              </a:ext>
            </a:extLst>
          </p:cNvPr>
          <p:cNvSpPr/>
          <p:nvPr/>
        </p:nvSpPr>
        <p:spPr bwMode="auto">
          <a:xfrm>
            <a:off x="1954059" y="4542020"/>
            <a:ext cx="6732741" cy="1803218"/>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a:ln>
                  <a:noFill/>
                </a:ln>
                <a:solidFill>
                  <a:schemeClr val="tx2"/>
                </a:solidFill>
                <a:effectLst/>
                <a:latin typeface="Arial" charset="0"/>
                <a:cs typeface="Arial" charset="0"/>
              </a:rPr>
              <a:t>必要なデータを必要なだけ選んで、</a:t>
            </a:r>
            <a:endParaRPr kumimoji="0" lang="en-US" altLang="ja-JP" sz="24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a:ln>
                  <a:noFill/>
                </a:ln>
                <a:solidFill>
                  <a:srgbClr val="FFC000"/>
                </a:solidFill>
                <a:effectLst/>
                <a:latin typeface="Arial" charset="0"/>
                <a:cs typeface="Arial" charset="0"/>
              </a:rPr>
              <a:t>ユニークな名前</a:t>
            </a:r>
            <a:r>
              <a:rPr kumimoji="0" lang="ja-JP" altLang="en-US" sz="2400" b="0" i="0" u="none" strike="noStrike" cap="none" normalizeH="0" baseline="0">
                <a:ln>
                  <a:noFill/>
                </a:ln>
                <a:solidFill>
                  <a:schemeClr val="tx2"/>
                </a:solidFill>
                <a:effectLst/>
                <a:latin typeface="Arial" charset="0"/>
                <a:cs typeface="Arial" charset="0"/>
              </a:rPr>
              <a:t>で、</a:t>
            </a:r>
            <a:r>
              <a:rPr kumimoji="0" lang="ja-JP" altLang="en-US" sz="2400" b="0" i="0" u="none" strike="noStrike" cap="none" normalizeH="0" baseline="0">
                <a:ln>
                  <a:noFill/>
                </a:ln>
                <a:solidFill>
                  <a:srgbClr val="FFC000"/>
                </a:solidFill>
                <a:effectLst/>
                <a:latin typeface="Arial" charset="0"/>
                <a:cs typeface="Arial" charset="0"/>
              </a:rPr>
              <a:t>タイムスタンプ</a:t>
            </a:r>
            <a:r>
              <a:rPr kumimoji="0" lang="ja-JP" altLang="en-US" sz="2400" b="0" i="0" u="none" strike="noStrike" cap="none" normalizeH="0" baseline="0">
                <a:ln>
                  <a:noFill/>
                </a:ln>
                <a:solidFill>
                  <a:schemeClr val="tx2"/>
                </a:solidFill>
                <a:effectLst/>
                <a:latin typeface="Arial" charset="0"/>
                <a:cs typeface="Arial" charset="0"/>
              </a:rPr>
              <a:t>を付けて</a:t>
            </a:r>
            <a:endParaRPr kumimoji="0" lang="en-US" altLang="ja-JP" sz="24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2400">
                <a:solidFill>
                  <a:schemeClr val="tx2"/>
                </a:solidFill>
                <a:latin typeface="Arial" charset="0"/>
                <a:cs typeface="Arial" charset="0"/>
              </a:rPr>
              <a:t>収集</a:t>
            </a:r>
            <a:r>
              <a:rPr kumimoji="0" lang="ja-JP" altLang="en-US" sz="2400" b="0" i="0" u="none" strike="noStrike" cap="none" normalizeH="0" baseline="0">
                <a:ln>
                  <a:noFill/>
                </a:ln>
                <a:solidFill>
                  <a:schemeClr val="tx2"/>
                </a:solidFill>
                <a:effectLst/>
                <a:latin typeface="Arial" charset="0"/>
                <a:cs typeface="Arial" charset="0"/>
              </a:rPr>
              <a:t>する必要がある。</a:t>
            </a:r>
            <a:endParaRPr kumimoji="0" lang="en-US" altLang="ja-JP" sz="24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2400" b="1">
                <a:solidFill>
                  <a:srgbClr val="FFC000"/>
                </a:solidFill>
                <a:latin typeface="Arial" charset="0"/>
                <a:cs typeface="Arial" charset="0"/>
              </a:rPr>
              <a:t>意外と大変！</a:t>
            </a:r>
            <a:endParaRPr lang="en-US" altLang="ja-JP" sz="2400" b="1" dirty="0">
              <a:solidFill>
                <a:srgbClr val="FFC000"/>
              </a:solidFill>
              <a:latin typeface="Arial" charset="0"/>
              <a:cs typeface="Arial" charset="0"/>
            </a:endParaRPr>
          </a:p>
        </p:txBody>
      </p:sp>
    </p:spTree>
    <p:extLst>
      <p:ext uri="{BB962C8B-B14F-4D97-AF65-F5344CB8AC3E}">
        <p14:creationId xmlns:p14="http://schemas.microsoft.com/office/powerpoint/2010/main" val="20224086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5">
            <a:extLst>
              <a:ext uri="{FF2B5EF4-FFF2-40B4-BE49-F238E27FC236}">
                <a16:creationId xmlns:a16="http://schemas.microsoft.com/office/drawing/2014/main" id="{7EE2B64D-4797-894D-8F85-267B090A84E6}"/>
              </a:ext>
            </a:extLst>
          </p:cNvPr>
          <p:cNvPicPr>
            <a:picLocks noChangeAspect="1"/>
          </p:cNvPicPr>
          <p:nvPr/>
        </p:nvPicPr>
        <p:blipFill rotWithShape="1">
          <a:blip r:embed="rId3">
            <a:alphaModFix amt="61000"/>
            <a:extLst>
              <a:ext uri="{28A0092B-C50C-407E-A947-70E740481C1C}">
                <a14:useLocalDpi xmlns:a14="http://schemas.microsoft.com/office/drawing/2010/main" val="0"/>
              </a:ext>
            </a:extLst>
          </a:blip>
          <a:srcRect l="4412"/>
          <a:stretch/>
        </p:blipFill>
        <p:spPr bwMode="auto">
          <a:xfrm>
            <a:off x="56084" y="1394086"/>
            <a:ext cx="9015553" cy="519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a:extLst>
              <a:ext uri="{FF2B5EF4-FFF2-40B4-BE49-F238E27FC236}">
                <a16:creationId xmlns:a16="http://schemas.microsoft.com/office/drawing/2014/main" id="{BB0A18B8-39A6-DD4A-A2F0-62A63B8139E7}"/>
              </a:ext>
            </a:extLst>
          </p:cNvPr>
          <p:cNvSpPr>
            <a:spLocks noGrp="1"/>
          </p:cNvSpPr>
          <p:nvPr>
            <p:ph type="title"/>
          </p:nvPr>
        </p:nvSpPr>
        <p:spPr/>
        <p:txBody>
          <a:bodyPr/>
          <a:lstStyle/>
          <a:p>
            <a:r>
              <a:rPr lang="ja-JP" altLang="en-US"/>
              <a:t>どこから何を収集するのか</a:t>
            </a:r>
          </a:p>
        </p:txBody>
      </p:sp>
      <p:sp>
        <p:nvSpPr>
          <p:cNvPr id="32" name="コンテンツ プレースホルダー 31">
            <a:extLst>
              <a:ext uri="{FF2B5EF4-FFF2-40B4-BE49-F238E27FC236}">
                <a16:creationId xmlns:a16="http://schemas.microsoft.com/office/drawing/2014/main" id="{AEB0228F-4FCB-494D-A610-950B4409365F}"/>
              </a:ext>
            </a:extLst>
          </p:cNvPr>
          <p:cNvSpPr>
            <a:spLocks noGrp="1"/>
          </p:cNvSpPr>
          <p:nvPr>
            <p:ph idx="1"/>
          </p:nvPr>
        </p:nvSpPr>
        <p:spPr>
          <a:xfrm>
            <a:off x="377687" y="1484313"/>
            <a:ext cx="3004339" cy="4615862"/>
          </a:xfrm>
        </p:spPr>
        <p:txBody>
          <a:bodyPr/>
          <a:lstStyle/>
          <a:p>
            <a:pPr marL="323850" indent="-360363">
              <a:spcBef>
                <a:spcPts val="0"/>
              </a:spcBef>
            </a:pPr>
            <a:r>
              <a:rPr lang="ja-JP" altLang="en-US" sz="2200" b="1">
                <a:solidFill>
                  <a:schemeClr val="tx1"/>
                </a:solidFill>
              </a:rPr>
              <a:t>製造装置</a:t>
            </a:r>
            <a:endParaRPr lang="en-US" altLang="ja-JP" sz="2200" b="1" dirty="0">
              <a:solidFill>
                <a:schemeClr val="tx1"/>
              </a:solidFill>
            </a:endParaRPr>
          </a:p>
          <a:p>
            <a:pPr marL="534988" lvl="1" indent="-311150">
              <a:spcBef>
                <a:spcPts val="0"/>
              </a:spcBef>
            </a:pPr>
            <a:r>
              <a:rPr lang="ja-JP" altLang="en-US" sz="1800" b="1">
                <a:solidFill>
                  <a:schemeClr val="tx1"/>
                </a:solidFill>
              </a:rPr>
              <a:t>製造装置</a:t>
            </a:r>
            <a:endParaRPr lang="en-US" altLang="ja-JP" sz="1800" b="1" dirty="0">
              <a:solidFill>
                <a:schemeClr val="tx1"/>
              </a:solidFill>
            </a:endParaRPr>
          </a:p>
          <a:p>
            <a:pPr marL="720725" lvl="2" indent="-273050">
              <a:spcBef>
                <a:spcPts val="0"/>
              </a:spcBef>
            </a:pPr>
            <a:r>
              <a:rPr lang="ja-JP" altLang="en-US" sz="1800" b="1">
                <a:solidFill>
                  <a:schemeClr val="tx1"/>
                </a:solidFill>
              </a:rPr>
              <a:t>稼働信号</a:t>
            </a:r>
            <a:endParaRPr lang="en-US" altLang="ja-JP" sz="1800" b="1" dirty="0">
              <a:solidFill>
                <a:schemeClr val="tx1"/>
              </a:solidFill>
            </a:endParaRPr>
          </a:p>
          <a:p>
            <a:pPr marL="720725" lvl="2" indent="-273050">
              <a:spcBef>
                <a:spcPts val="0"/>
              </a:spcBef>
            </a:pPr>
            <a:r>
              <a:rPr lang="ja-JP" altLang="en-US" sz="1800" b="1">
                <a:solidFill>
                  <a:schemeClr val="tx1"/>
                </a:solidFill>
              </a:rPr>
              <a:t>消費電流</a:t>
            </a:r>
            <a:endParaRPr lang="en-US" altLang="ja-JP" sz="1800" b="1" dirty="0">
              <a:solidFill>
                <a:schemeClr val="tx1"/>
              </a:solidFill>
            </a:endParaRPr>
          </a:p>
          <a:p>
            <a:pPr marL="720725" lvl="2" indent="-273050">
              <a:spcBef>
                <a:spcPts val="0"/>
              </a:spcBef>
            </a:pPr>
            <a:r>
              <a:rPr lang="ja-JP" altLang="en-US" sz="1800" b="1">
                <a:solidFill>
                  <a:schemeClr val="tx1"/>
                </a:solidFill>
              </a:rPr>
              <a:t>炉内温度</a:t>
            </a:r>
            <a:endParaRPr lang="en-US" altLang="ja-JP" sz="1800" b="1" dirty="0">
              <a:solidFill>
                <a:schemeClr val="tx1"/>
              </a:solidFill>
            </a:endParaRPr>
          </a:p>
          <a:p>
            <a:pPr marL="720725" lvl="2" indent="-273050">
              <a:spcBef>
                <a:spcPts val="0"/>
              </a:spcBef>
            </a:pPr>
            <a:r>
              <a:rPr lang="ja-JP" altLang="en-US" sz="1800" b="1">
                <a:solidFill>
                  <a:schemeClr val="tx1"/>
                </a:solidFill>
              </a:rPr>
              <a:t>環境温度</a:t>
            </a:r>
            <a:endParaRPr lang="en-US" altLang="ja-JP" sz="1800" b="1" dirty="0">
              <a:solidFill>
                <a:schemeClr val="tx1"/>
              </a:solidFill>
            </a:endParaRPr>
          </a:p>
          <a:p>
            <a:pPr marL="720725" lvl="2" indent="-273050">
              <a:spcBef>
                <a:spcPts val="0"/>
              </a:spcBef>
            </a:pPr>
            <a:r>
              <a:rPr lang="ja-JP" altLang="en-US" sz="1800" b="1">
                <a:solidFill>
                  <a:schemeClr val="tx1"/>
                </a:solidFill>
              </a:rPr>
              <a:t>生産数量</a:t>
            </a:r>
            <a:endParaRPr lang="en-US" altLang="ja-JP" sz="1800" b="1" dirty="0">
              <a:solidFill>
                <a:schemeClr val="tx1"/>
              </a:solidFill>
            </a:endParaRPr>
          </a:p>
          <a:p>
            <a:pPr marL="720725" lvl="2" indent="-273050">
              <a:spcBef>
                <a:spcPts val="0"/>
              </a:spcBef>
            </a:pPr>
            <a:r>
              <a:rPr lang="ja-JP" altLang="en-US" sz="1800" b="1">
                <a:solidFill>
                  <a:schemeClr val="tx1"/>
                </a:solidFill>
              </a:rPr>
              <a:t>生産パラメータ</a:t>
            </a:r>
            <a:endParaRPr lang="en-US" altLang="ja-JP" sz="1800" b="1" dirty="0">
              <a:solidFill>
                <a:schemeClr val="tx1"/>
              </a:solidFill>
            </a:endParaRPr>
          </a:p>
          <a:p>
            <a:pPr marL="534988" lvl="1" indent="-311150">
              <a:spcBef>
                <a:spcPts val="0"/>
              </a:spcBef>
            </a:pPr>
            <a:r>
              <a:rPr lang="ja-JP" altLang="en-US" sz="1800" b="1">
                <a:solidFill>
                  <a:schemeClr val="tx1"/>
                </a:solidFill>
              </a:rPr>
              <a:t>検査装置</a:t>
            </a:r>
            <a:endParaRPr lang="en-US" altLang="ja-JP" sz="1800" b="1" dirty="0">
              <a:solidFill>
                <a:schemeClr val="tx1"/>
              </a:solidFill>
            </a:endParaRPr>
          </a:p>
          <a:p>
            <a:pPr marL="720725" lvl="2" indent="-273050">
              <a:spcBef>
                <a:spcPts val="0"/>
              </a:spcBef>
            </a:pPr>
            <a:r>
              <a:rPr lang="ja-JP" altLang="en-US" sz="1800" b="1">
                <a:solidFill>
                  <a:schemeClr val="tx1"/>
                </a:solidFill>
              </a:rPr>
              <a:t>検査数</a:t>
            </a:r>
            <a:endParaRPr lang="en-US" altLang="ja-JP" sz="1800" b="1" dirty="0">
              <a:solidFill>
                <a:schemeClr val="tx1"/>
              </a:solidFill>
            </a:endParaRPr>
          </a:p>
          <a:p>
            <a:pPr marL="720725" lvl="2" indent="-273050">
              <a:spcBef>
                <a:spcPts val="0"/>
              </a:spcBef>
            </a:pPr>
            <a:r>
              <a:rPr lang="ja-JP" altLang="en-US" sz="1800" b="1">
                <a:solidFill>
                  <a:schemeClr val="tx1"/>
                </a:solidFill>
              </a:rPr>
              <a:t>合格数</a:t>
            </a:r>
          </a:p>
          <a:p>
            <a:pPr marL="720725" lvl="2" indent="-273050">
              <a:spcBef>
                <a:spcPts val="0"/>
              </a:spcBef>
            </a:pPr>
            <a:r>
              <a:rPr lang="ja-JP" altLang="en-US" sz="1800" b="1">
                <a:solidFill>
                  <a:schemeClr val="tx1"/>
                </a:solidFill>
              </a:rPr>
              <a:t>計測寸法値</a:t>
            </a:r>
          </a:p>
          <a:p>
            <a:pPr marL="720725" lvl="2" indent="-273050">
              <a:spcBef>
                <a:spcPts val="0"/>
              </a:spcBef>
            </a:pPr>
            <a:r>
              <a:rPr lang="ja-JP" altLang="en-US" sz="1800" b="1">
                <a:solidFill>
                  <a:schemeClr val="tx1"/>
                </a:solidFill>
              </a:rPr>
              <a:t>計測特性値</a:t>
            </a:r>
          </a:p>
          <a:p>
            <a:pPr marL="720725" lvl="2" indent="-273050">
              <a:spcBef>
                <a:spcPts val="0"/>
              </a:spcBef>
            </a:pPr>
            <a:r>
              <a:rPr lang="ja-JP" altLang="en-US" sz="1800" b="1">
                <a:solidFill>
                  <a:schemeClr val="tx1"/>
                </a:solidFill>
              </a:rPr>
              <a:t>検査パラメータ</a:t>
            </a:r>
          </a:p>
          <a:p>
            <a:pPr marL="1119188" lvl="2" indent="-360363">
              <a:spcBef>
                <a:spcPts val="0"/>
              </a:spcBef>
            </a:pPr>
            <a:endParaRPr lang="ja-JP" altLang="en-US" sz="1800" b="1">
              <a:solidFill>
                <a:schemeClr val="tx1"/>
              </a:solidFill>
            </a:endParaRPr>
          </a:p>
        </p:txBody>
      </p:sp>
      <p:sp>
        <p:nvSpPr>
          <p:cNvPr id="3" name="日付プレースホルダー 2">
            <a:extLst>
              <a:ext uri="{FF2B5EF4-FFF2-40B4-BE49-F238E27FC236}">
                <a16:creationId xmlns:a16="http://schemas.microsoft.com/office/drawing/2014/main" id="{2D92A3FB-C029-B546-8CEA-C197C64688F7}"/>
              </a:ext>
            </a:extLst>
          </p:cNvPr>
          <p:cNvSpPr>
            <a:spLocks noGrp="1"/>
          </p:cNvSpPr>
          <p:nvPr>
            <p:ph type="dt" sz="half" idx="10"/>
          </p:nvPr>
        </p:nvSpPr>
        <p:spPr/>
        <p:txBody>
          <a:bodyPr/>
          <a:lstStyle/>
          <a:p>
            <a:r>
              <a:rPr lang="en-US" altLang="ja-JP"/>
              <a:t>2019/10/04</a:t>
            </a:r>
            <a:endParaRPr lang="ja-JP" altLang="en-US"/>
          </a:p>
        </p:txBody>
      </p:sp>
      <p:sp>
        <p:nvSpPr>
          <p:cNvPr id="4" name="フッター プレースホルダー 3">
            <a:extLst>
              <a:ext uri="{FF2B5EF4-FFF2-40B4-BE49-F238E27FC236}">
                <a16:creationId xmlns:a16="http://schemas.microsoft.com/office/drawing/2014/main" id="{54B349B2-84E8-5644-AF68-DE99DDCD9E2D}"/>
              </a:ext>
            </a:extLst>
          </p:cNvPr>
          <p:cNvSpPr>
            <a:spLocks noGrp="1"/>
          </p:cNvSpPr>
          <p:nvPr>
            <p:ph type="ftr" sz="quarter" idx="11"/>
          </p:nvPr>
        </p:nvSpPr>
        <p:spPr/>
        <p:txBody>
          <a:bodyPr/>
          <a:lstStyle/>
          <a:p>
            <a:r>
              <a:rPr lang="en-US" altLang="ja-JP"/>
              <a:t>ia-cloud </a:t>
            </a:r>
            <a:r>
              <a:rPr lang="ja-JP" altLang="en-US"/>
              <a:t>プロジェクト</a:t>
            </a:r>
          </a:p>
        </p:txBody>
      </p:sp>
      <p:sp>
        <p:nvSpPr>
          <p:cNvPr id="5" name="スライド番号プレースホルダー 4">
            <a:extLst>
              <a:ext uri="{FF2B5EF4-FFF2-40B4-BE49-F238E27FC236}">
                <a16:creationId xmlns:a16="http://schemas.microsoft.com/office/drawing/2014/main" id="{0865A935-5874-E146-A370-E51CF6E3E396}"/>
              </a:ext>
            </a:extLst>
          </p:cNvPr>
          <p:cNvSpPr>
            <a:spLocks noGrp="1"/>
          </p:cNvSpPr>
          <p:nvPr>
            <p:ph type="sldNum" sz="quarter" idx="12"/>
          </p:nvPr>
        </p:nvSpPr>
        <p:spPr/>
        <p:txBody>
          <a:bodyPr/>
          <a:lstStyle/>
          <a:p>
            <a:fld id="{78E8CB0D-5CF3-D74D-8043-C1424D1EE8AC}" type="slidenum">
              <a:rPr lang="ja-JP" altLang="en-US" smtClean="0"/>
              <a:pPr/>
              <a:t>29</a:t>
            </a:fld>
            <a:endParaRPr lang="ja-JP" altLang="en-US"/>
          </a:p>
        </p:txBody>
      </p:sp>
      <p:sp>
        <p:nvSpPr>
          <p:cNvPr id="33" name="コンテンツ プレースホルダー 31">
            <a:extLst>
              <a:ext uri="{FF2B5EF4-FFF2-40B4-BE49-F238E27FC236}">
                <a16:creationId xmlns:a16="http://schemas.microsoft.com/office/drawing/2014/main" id="{D33F0126-7B6F-C84F-8B22-D3A0855F5710}"/>
              </a:ext>
            </a:extLst>
          </p:cNvPr>
          <p:cNvSpPr txBox="1">
            <a:spLocks/>
          </p:cNvSpPr>
          <p:nvPr/>
        </p:nvSpPr>
        <p:spPr bwMode="auto">
          <a:xfrm>
            <a:off x="3301985" y="1484312"/>
            <a:ext cx="2436276" cy="461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pPr marL="323850" indent="-360363">
              <a:spcBef>
                <a:spcPts val="0"/>
              </a:spcBef>
            </a:pPr>
            <a:r>
              <a:rPr lang="ja-JP" altLang="en-US" sz="2200" b="1" kern="0">
                <a:solidFill>
                  <a:schemeClr val="tx1"/>
                </a:solidFill>
              </a:rPr>
              <a:t>生産ライン</a:t>
            </a:r>
            <a:endParaRPr lang="en-US" altLang="ja-JP" sz="2200" b="1" kern="0" dirty="0">
              <a:solidFill>
                <a:schemeClr val="tx1"/>
              </a:solidFill>
            </a:endParaRPr>
          </a:p>
          <a:p>
            <a:pPr marL="534988" lvl="1" indent="-311150">
              <a:spcBef>
                <a:spcPts val="0"/>
              </a:spcBef>
            </a:pPr>
            <a:r>
              <a:rPr lang="ja-JP" altLang="en-US" sz="1800" b="1">
                <a:solidFill>
                  <a:schemeClr val="tx1"/>
                </a:solidFill>
              </a:rPr>
              <a:t>装置</a:t>
            </a:r>
            <a:r>
              <a:rPr lang="en-US" altLang="ja-JP" sz="1800" b="1" dirty="0">
                <a:solidFill>
                  <a:schemeClr val="tx1"/>
                </a:solidFill>
              </a:rPr>
              <a:t>A</a:t>
            </a:r>
          </a:p>
          <a:p>
            <a:pPr marL="720725" lvl="2" indent="-273050">
              <a:spcBef>
                <a:spcPts val="0"/>
              </a:spcBef>
            </a:pPr>
            <a:r>
              <a:rPr lang="ja-JP" altLang="en-US" sz="1800" b="1">
                <a:solidFill>
                  <a:schemeClr val="tx1"/>
                </a:solidFill>
              </a:rPr>
              <a:t>稼働信号</a:t>
            </a:r>
            <a:endParaRPr lang="en-US" altLang="ja-JP" sz="1800" b="1" dirty="0">
              <a:solidFill>
                <a:schemeClr val="tx1"/>
              </a:solidFill>
            </a:endParaRPr>
          </a:p>
          <a:p>
            <a:pPr marL="720725" lvl="2" indent="-273050">
              <a:spcBef>
                <a:spcPts val="0"/>
              </a:spcBef>
            </a:pPr>
            <a:r>
              <a:rPr lang="ja-JP" altLang="en-US" sz="1800" b="1">
                <a:solidFill>
                  <a:schemeClr val="tx1"/>
                </a:solidFill>
              </a:rPr>
              <a:t>消費電流</a:t>
            </a:r>
            <a:endParaRPr lang="en-US" altLang="ja-JP" sz="1800" b="1" dirty="0">
              <a:solidFill>
                <a:schemeClr val="tx1"/>
              </a:solidFill>
            </a:endParaRPr>
          </a:p>
          <a:p>
            <a:pPr marL="534988" lvl="1" indent="-311150">
              <a:spcBef>
                <a:spcPts val="0"/>
              </a:spcBef>
            </a:pPr>
            <a:r>
              <a:rPr lang="ja-JP" altLang="en-US" sz="1800" b="1">
                <a:solidFill>
                  <a:schemeClr val="tx1"/>
                </a:solidFill>
              </a:rPr>
              <a:t>装置</a:t>
            </a:r>
            <a:r>
              <a:rPr lang="en-US" altLang="ja-JP" sz="1800" b="1" dirty="0">
                <a:solidFill>
                  <a:schemeClr val="tx1"/>
                </a:solidFill>
              </a:rPr>
              <a:t>B</a:t>
            </a:r>
          </a:p>
          <a:p>
            <a:pPr marL="720725" lvl="2" indent="-273050">
              <a:spcBef>
                <a:spcPts val="0"/>
              </a:spcBef>
            </a:pPr>
            <a:r>
              <a:rPr lang="ja-JP" altLang="en-US" sz="1800" b="1">
                <a:solidFill>
                  <a:schemeClr val="tx1"/>
                </a:solidFill>
              </a:rPr>
              <a:t>稼働信号</a:t>
            </a:r>
          </a:p>
          <a:p>
            <a:pPr marL="720725" lvl="2" indent="-273050">
              <a:spcBef>
                <a:spcPts val="0"/>
              </a:spcBef>
            </a:pPr>
            <a:r>
              <a:rPr lang="ja-JP" altLang="en-US" sz="1800" b="1">
                <a:solidFill>
                  <a:schemeClr val="tx1"/>
                </a:solidFill>
              </a:rPr>
              <a:t>消費電流</a:t>
            </a:r>
          </a:p>
          <a:p>
            <a:pPr marL="534988" lvl="1" indent="-311150">
              <a:spcBef>
                <a:spcPts val="0"/>
              </a:spcBef>
            </a:pPr>
            <a:r>
              <a:rPr lang="ja-JP" altLang="en-US" sz="1800" b="1">
                <a:solidFill>
                  <a:schemeClr val="tx1"/>
                </a:solidFill>
              </a:rPr>
              <a:t>装置</a:t>
            </a:r>
            <a:r>
              <a:rPr lang="en-US" altLang="ja-JP" sz="1800" b="1" dirty="0">
                <a:solidFill>
                  <a:schemeClr val="tx1"/>
                </a:solidFill>
              </a:rPr>
              <a:t>C</a:t>
            </a:r>
          </a:p>
          <a:p>
            <a:pPr marL="720725" lvl="2" indent="-273050">
              <a:spcBef>
                <a:spcPts val="0"/>
              </a:spcBef>
            </a:pPr>
            <a:r>
              <a:rPr lang="ja-JP" altLang="en-US" sz="1800" b="1">
                <a:solidFill>
                  <a:schemeClr val="tx1"/>
                </a:solidFill>
              </a:rPr>
              <a:t>稼働信号</a:t>
            </a:r>
          </a:p>
          <a:p>
            <a:pPr marL="720725" lvl="2" indent="-273050">
              <a:spcBef>
                <a:spcPts val="0"/>
              </a:spcBef>
            </a:pPr>
            <a:r>
              <a:rPr lang="ja-JP" altLang="en-US" sz="1800" b="1">
                <a:solidFill>
                  <a:schemeClr val="tx1"/>
                </a:solidFill>
              </a:rPr>
              <a:t>消費電流</a:t>
            </a:r>
          </a:p>
          <a:p>
            <a:pPr marL="534988" lvl="1" indent="-311150">
              <a:spcBef>
                <a:spcPts val="0"/>
              </a:spcBef>
            </a:pPr>
            <a:r>
              <a:rPr lang="ja-JP" altLang="en-US" sz="1800" b="1">
                <a:solidFill>
                  <a:schemeClr val="tx1"/>
                </a:solidFill>
              </a:rPr>
              <a:t>装置</a:t>
            </a:r>
            <a:r>
              <a:rPr lang="en-US" altLang="ja-JP" sz="1800" b="1" dirty="0">
                <a:solidFill>
                  <a:schemeClr val="tx1"/>
                </a:solidFill>
              </a:rPr>
              <a:t>D</a:t>
            </a:r>
          </a:p>
          <a:p>
            <a:pPr marL="720725" lvl="2" indent="-273050">
              <a:spcBef>
                <a:spcPts val="0"/>
              </a:spcBef>
            </a:pPr>
            <a:r>
              <a:rPr lang="ja-JP" altLang="en-US" sz="1800" b="1">
                <a:solidFill>
                  <a:schemeClr val="tx1"/>
                </a:solidFill>
              </a:rPr>
              <a:t>稼働信号</a:t>
            </a:r>
          </a:p>
          <a:p>
            <a:pPr marL="720725" lvl="2" indent="-273050">
              <a:spcBef>
                <a:spcPts val="0"/>
              </a:spcBef>
            </a:pPr>
            <a:r>
              <a:rPr lang="ja-JP" altLang="en-US" sz="1800" b="1">
                <a:solidFill>
                  <a:schemeClr val="tx1"/>
                </a:solidFill>
              </a:rPr>
              <a:t>消費電流</a:t>
            </a:r>
          </a:p>
          <a:p>
            <a:pPr marL="534988" lvl="1" indent="-311150">
              <a:spcBef>
                <a:spcPts val="0"/>
              </a:spcBef>
            </a:pPr>
            <a:r>
              <a:rPr lang="ja-JP" altLang="en-US" sz="1800" b="1">
                <a:solidFill>
                  <a:schemeClr val="tx1"/>
                </a:solidFill>
              </a:rPr>
              <a:t>装置</a:t>
            </a:r>
            <a:r>
              <a:rPr lang="en-US" altLang="ja-JP" sz="1800" b="1" dirty="0">
                <a:solidFill>
                  <a:schemeClr val="tx1"/>
                </a:solidFill>
              </a:rPr>
              <a:t>E</a:t>
            </a:r>
          </a:p>
          <a:p>
            <a:pPr marL="720725" lvl="2" indent="-273050">
              <a:spcBef>
                <a:spcPts val="0"/>
              </a:spcBef>
            </a:pPr>
            <a:r>
              <a:rPr lang="ja-JP" altLang="en-US" sz="1800" b="1">
                <a:solidFill>
                  <a:schemeClr val="tx1"/>
                </a:solidFill>
              </a:rPr>
              <a:t>稼働信号</a:t>
            </a:r>
          </a:p>
          <a:p>
            <a:pPr marL="720725" lvl="2" indent="-273050">
              <a:spcBef>
                <a:spcPts val="0"/>
              </a:spcBef>
            </a:pPr>
            <a:r>
              <a:rPr lang="ja-JP" altLang="en-US" sz="1800" b="1">
                <a:solidFill>
                  <a:schemeClr val="tx1"/>
                </a:solidFill>
              </a:rPr>
              <a:t>消費電流</a:t>
            </a:r>
          </a:p>
          <a:p>
            <a:pPr marL="403225" lvl="1" indent="0">
              <a:spcBef>
                <a:spcPts val="0"/>
              </a:spcBef>
              <a:buNone/>
            </a:pPr>
            <a:endParaRPr lang="ja-JP" altLang="en-US" sz="2200" b="1" kern="0">
              <a:solidFill>
                <a:schemeClr val="tx1"/>
              </a:solidFill>
            </a:endParaRPr>
          </a:p>
        </p:txBody>
      </p:sp>
      <p:sp>
        <p:nvSpPr>
          <p:cNvPr id="34" name="コンテンツ プレースホルダー 31">
            <a:extLst>
              <a:ext uri="{FF2B5EF4-FFF2-40B4-BE49-F238E27FC236}">
                <a16:creationId xmlns:a16="http://schemas.microsoft.com/office/drawing/2014/main" id="{9574F06D-DDFD-C645-BF55-98A07A0E1A63}"/>
              </a:ext>
            </a:extLst>
          </p:cNvPr>
          <p:cNvSpPr txBox="1">
            <a:spLocks/>
          </p:cNvSpPr>
          <p:nvPr/>
        </p:nvSpPr>
        <p:spPr bwMode="auto">
          <a:xfrm>
            <a:off x="5971244" y="1484313"/>
            <a:ext cx="2777469" cy="461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pPr marL="323850" indent="-360363">
              <a:spcBef>
                <a:spcPts val="0"/>
              </a:spcBef>
            </a:pPr>
            <a:r>
              <a:rPr lang="ja-JP" altLang="en-US" sz="2200" b="1" kern="0">
                <a:solidFill>
                  <a:schemeClr val="tx1"/>
                </a:solidFill>
              </a:rPr>
              <a:t>生産工程管理</a:t>
            </a:r>
            <a:endParaRPr lang="en-US" altLang="ja-JP" sz="2200" b="1" kern="0" dirty="0">
              <a:solidFill>
                <a:schemeClr val="tx1"/>
              </a:solidFill>
            </a:endParaRPr>
          </a:p>
          <a:p>
            <a:pPr marL="534988" lvl="1" indent="-311150">
              <a:spcBef>
                <a:spcPts val="0"/>
              </a:spcBef>
            </a:pPr>
            <a:r>
              <a:rPr lang="ja-JP" altLang="en-US" sz="1800" b="1">
                <a:solidFill>
                  <a:schemeClr val="tx1"/>
                </a:solidFill>
              </a:rPr>
              <a:t>工程</a:t>
            </a:r>
            <a:r>
              <a:rPr lang="en-US" altLang="ja-JP" sz="1800" b="1" dirty="0">
                <a:solidFill>
                  <a:schemeClr val="tx1"/>
                </a:solidFill>
              </a:rPr>
              <a:t>A</a:t>
            </a:r>
          </a:p>
          <a:p>
            <a:pPr marL="720725" lvl="2" indent="-273050">
              <a:spcBef>
                <a:spcPts val="0"/>
              </a:spcBef>
            </a:pPr>
            <a:r>
              <a:rPr lang="ja-JP" altLang="en-US" sz="1800" b="1">
                <a:solidFill>
                  <a:schemeClr val="tx1"/>
                </a:solidFill>
              </a:rPr>
              <a:t>作業開始時間</a:t>
            </a:r>
            <a:endParaRPr lang="en-US" altLang="ja-JP" sz="1800" b="1" dirty="0">
              <a:solidFill>
                <a:schemeClr val="tx1"/>
              </a:solidFill>
            </a:endParaRPr>
          </a:p>
          <a:p>
            <a:pPr marL="720725" lvl="2" indent="-273050">
              <a:spcBef>
                <a:spcPts val="0"/>
              </a:spcBef>
            </a:pPr>
            <a:r>
              <a:rPr lang="ja-JP" altLang="en-US" sz="1800" b="1">
                <a:solidFill>
                  <a:schemeClr val="tx1"/>
                </a:solidFill>
              </a:rPr>
              <a:t>作業終了時間</a:t>
            </a:r>
            <a:endParaRPr lang="en-US" altLang="ja-JP" sz="1800" b="1" dirty="0">
              <a:solidFill>
                <a:schemeClr val="tx1"/>
              </a:solidFill>
            </a:endParaRPr>
          </a:p>
          <a:p>
            <a:pPr marL="720725" lvl="2" indent="-273050">
              <a:spcBef>
                <a:spcPts val="0"/>
              </a:spcBef>
            </a:pPr>
            <a:r>
              <a:rPr lang="ja-JP" altLang="en-US" sz="1800" b="1">
                <a:solidFill>
                  <a:schemeClr val="tx1"/>
                </a:solidFill>
              </a:rPr>
              <a:t>投入数</a:t>
            </a:r>
            <a:endParaRPr lang="en-US" altLang="ja-JP" sz="1800" b="1" dirty="0">
              <a:solidFill>
                <a:schemeClr val="tx1"/>
              </a:solidFill>
            </a:endParaRPr>
          </a:p>
          <a:p>
            <a:pPr marL="720725" lvl="2" indent="-273050">
              <a:spcBef>
                <a:spcPts val="0"/>
              </a:spcBef>
            </a:pPr>
            <a:r>
              <a:rPr lang="ja-JP" altLang="en-US" sz="1800" b="1">
                <a:solidFill>
                  <a:schemeClr val="tx1"/>
                </a:solidFill>
              </a:rPr>
              <a:t>完成数</a:t>
            </a:r>
            <a:endParaRPr lang="en-US" altLang="ja-JP" sz="1800" b="1" dirty="0">
              <a:solidFill>
                <a:schemeClr val="tx1"/>
              </a:solidFill>
            </a:endParaRPr>
          </a:p>
          <a:p>
            <a:pPr marL="720725" lvl="2" indent="-273050">
              <a:spcBef>
                <a:spcPts val="0"/>
              </a:spcBef>
            </a:pPr>
            <a:r>
              <a:rPr lang="ja-JP" altLang="en-US" sz="1800" b="1">
                <a:solidFill>
                  <a:schemeClr val="tx1"/>
                </a:solidFill>
              </a:rPr>
              <a:t>不良数</a:t>
            </a:r>
            <a:endParaRPr lang="en-US" altLang="ja-JP" sz="1800" b="1" dirty="0">
              <a:solidFill>
                <a:schemeClr val="tx1"/>
              </a:solidFill>
            </a:endParaRPr>
          </a:p>
          <a:p>
            <a:pPr marL="534988" lvl="1" indent="-311150">
              <a:spcBef>
                <a:spcPts val="0"/>
              </a:spcBef>
            </a:pPr>
            <a:r>
              <a:rPr lang="ja-JP" altLang="en-US" sz="1800" b="1">
                <a:solidFill>
                  <a:schemeClr val="tx1"/>
                </a:solidFill>
              </a:rPr>
              <a:t>工程</a:t>
            </a:r>
            <a:r>
              <a:rPr lang="en-US" altLang="ja-JP" sz="1800" b="1" dirty="0">
                <a:solidFill>
                  <a:schemeClr val="tx1"/>
                </a:solidFill>
              </a:rPr>
              <a:t>B</a:t>
            </a:r>
          </a:p>
          <a:p>
            <a:pPr marL="720725" lvl="2" indent="-273050">
              <a:spcBef>
                <a:spcPts val="0"/>
              </a:spcBef>
            </a:pPr>
            <a:r>
              <a:rPr lang="ja-JP" altLang="en-US" sz="1800" b="1">
                <a:solidFill>
                  <a:schemeClr val="tx1"/>
                </a:solidFill>
              </a:rPr>
              <a:t>作業開始時間</a:t>
            </a:r>
            <a:endParaRPr lang="en-US" altLang="ja-JP" sz="1800" b="1" dirty="0">
              <a:solidFill>
                <a:schemeClr val="tx1"/>
              </a:solidFill>
            </a:endParaRPr>
          </a:p>
          <a:p>
            <a:pPr marL="720725" lvl="2" indent="-273050">
              <a:spcBef>
                <a:spcPts val="0"/>
              </a:spcBef>
            </a:pPr>
            <a:r>
              <a:rPr lang="ja-JP" altLang="en-US" sz="1800" b="1">
                <a:solidFill>
                  <a:schemeClr val="tx1"/>
                </a:solidFill>
              </a:rPr>
              <a:t>作業終了時間</a:t>
            </a:r>
            <a:endParaRPr lang="en-US" altLang="ja-JP" sz="1800" b="1" dirty="0">
              <a:solidFill>
                <a:schemeClr val="tx1"/>
              </a:solidFill>
            </a:endParaRPr>
          </a:p>
          <a:p>
            <a:pPr marL="720725" lvl="2" indent="-273050">
              <a:spcBef>
                <a:spcPts val="0"/>
              </a:spcBef>
            </a:pPr>
            <a:r>
              <a:rPr lang="ja-JP" altLang="en-US" sz="1800" b="1">
                <a:solidFill>
                  <a:schemeClr val="tx1"/>
                </a:solidFill>
              </a:rPr>
              <a:t>投入数</a:t>
            </a:r>
            <a:endParaRPr lang="en-US" altLang="ja-JP" sz="1800" b="1" dirty="0">
              <a:solidFill>
                <a:schemeClr val="tx1"/>
              </a:solidFill>
            </a:endParaRPr>
          </a:p>
          <a:p>
            <a:pPr marL="720725" lvl="2" indent="-273050">
              <a:spcBef>
                <a:spcPts val="0"/>
              </a:spcBef>
            </a:pPr>
            <a:r>
              <a:rPr lang="ja-JP" altLang="en-US" sz="1800" b="1">
                <a:solidFill>
                  <a:schemeClr val="tx1"/>
                </a:solidFill>
              </a:rPr>
              <a:t>完成数</a:t>
            </a:r>
            <a:endParaRPr lang="en-US" altLang="ja-JP" sz="1800" b="1" dirty="0">
              <a:solidFill>
                <a:schemeClr val="tx1"/>
              </a:solidFill>
            </a:endParaRPr>
          </a:p>
          <a:p>
            <a:pPr marL="720725" lvl="2" indent="-273050">
              <a:spcBef>
                <a:spcPts val="0"/>
              </a:spcBef>
            </a:pPr>
            <a:r>
              <a:rPr lang="ja-JP" altLang="en-US" sz="1800" b="1">
                <a:solidFill>
                  <a:schemeClr val="tx1"/>
                </a:solidFill>
              </a:rPr>
              <a:t>不良数</a:t>
            </a:r>
            <a:endParaRPr lang="en-US" altLang="ja-JP" sz="1800" b="1" dirty="0">
              <a:solidFill>
                <a:schemeClr val="tx1"/>
              </a:solidFill>
            </a:endParaRPr>
          </a:p>
          <a:p>
            <a:pPr marL="1119188" lvl="2" indent="-360363">
              <a:spcBef>
                <a:spcPts val="0"/>
              </a:spcBef>
            </a:pPr>
            <a:endParaRPr lang="ja-JP" altLang="en-US" sz="1800" b="1" kern="0">
              <a:solidFill>
                <a:schemeClr val="tx1"/>
              </a:solidFill>
            </a:endParaRPr>
          </a:p>
        </p:txBody>
      </p:sp>
      <p:sp>
        <p:nvSpPr>
          <p:cNvPr id="10" name="角丸四角形 9">
            <a:extLst>
              <a:ext uri="{FF2B5EF4-FFF2-40B4-BE49-F238E27FC236}">
                <a16:creationId xmlns:a16="http://schemas.microsoft.com/office/drawing/2014/main" id="{97EDBDF7-3B9E-9346-B28D-DBABE9BEB36B}"/>
              </a:ext>
            </a:extLst>
          </p:cNvPr>
          <p:cNvSpPr/>
          <p:nvPr/>
        </p:nvSpPr>
        <p:spPr bwMode="auto">
          <a:xfrm>
            <a:off x="2193902" y="5144682"/>
            <a:ext cx="6732741" cy="1368504"/>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a:ln>
                  <a:noFill/>
                </a:ln>
                <a:solidFill>
                  <a:schemeClr val="tx2"/>
                </a:solidFill>
                <a:effectLst/>
                <a:latin typeface="Arial" charset="0"/>
                <a:cs typeface="Arial" charset="0"/>
              </a:rPr>
              <a:t>やりたいことと、現場の構造によって、</a:t>
            </a:r>
            <a:endParaRPr kumimoji="0" lang="en-US" altLang="ja-JP" sz="24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2400">
                <a:solidFill>
                  <a:schemeClr val="tx2"/>
                </a:solidFill>
                <a:latin typeface="Arial" charset="0"/>
                <a:cs typeface="Arial" charset="0"/>
              </a:rPr>
              <a:t>データ構造（命名規則）を設計する。</a:t>
            </a:r>
            <a:endParaRPr kumimoji="0" lang="en-US" altLang="ja-JP" sz="24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2400" b="1">
                <a:solidFill>
                  <a:srgbClr val="FFC000"/>
                </a:solidFill>
                <a:latin typeface="Arial" charset="0"/>
                <a:cs typeface="Arial" charset="0"/>
              </a:rPr>
              <a:t>意外と大変！</a:t>
            </a:r>
            <a:endParaRPr lang="en-US" altLang="ja-JP" sz="2400" b="1" dirty="0">
              <a:solidFill>
                <a:srgbClr val="FFC000"/>
              </a:solidFill>
              <a:latin typeface="Arial" charset="0"/>
              <a:cs typeface="Arial" charset="0"/>
            </a:endParaRPr>
          </a:p>
        </p:txBody>
      </p:sp>
    </p:spTree>
    <p:extLst>
      <p:ext uri="{BB962C8B-B14F-4D97-AF65-F5344CB8AC3E}">
        <p14:creationId xmlns:p14="http://schemas.microsoft.com/office/powerpoint/2010/main" val="41194393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 calcmode="lin" valueType="num">
                                      <p:cBhvr additive="base">
                                        <p:cTn id="11"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 calcmode="lin" valueType="num">
                                      <p:cBhvr additive="base">
                                        <p:cTn id="1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anim calcmode="lin" valueType="num">
                                      <p:cBhvr additive="base">
                                        <p:cTn id="19" dur="5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anim calcmode="lin" valueType="num">
                                      <p:cBhvr additive="base">
                                        <p:cTn id="23" dur="500" fill="hold"/>
                                        <p:tgtEl>
                                          <p:spTgt spid="3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anim calcmode="lin" valueType="num">
                                      <p:cBhvr additive="base">
                                        <p:cTn id="27" dur="500" fill="hold"/>
                                        <p:tgtEl>
                                          <p:spTgt spid="3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xEl>
                                              <p:pRg st="6" end="6"/>
                                            </p:txEl>
                                          </p:spTgt>
                                        </p:tgtEl>
                                        <p:attrNameLst>
                                          <p:attrName>style.visibility</p:attrName>
                                        </p:attrNameLst>
                                      </p:cBhvr>
                                      <p:to>
                                        <p:strVal val="visible"/>
                                      </p:to>
                                    </p:set>
                                    <p:anim calcmode="lin" valueType="num">
                                      <p:cBhvr additive="base">
                                        <p:cTn id="31" dur="500" fill="hold"/>
                                        <p:tgtEl>
                                          <p:spTgt spid="3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xEl>
                                              <p:pRg st="7" end="7"/>
                                            </p:txEl>
                                          </p:spTgt>
                                        </p:tgtEl>
                                        <p:attrNameLst>
                                          <p:attrName>style.visibility</p:attrName>
                                        </p:attrNameLst>
                                      </p:cBhvr>
                                      <p:to>
                                        <p:strVal val="visible"/>
                                      </p:to>
                                    </p:set>
                                    <p:anim calcmode="lin" valueType="num">
                                      <p:cBhvr additive="base">
                                        <p:cTn id="35" dur="500" fill="hold"/>
                                        <p:tgtEl>
                                          <p:spTgt spid="3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xEl>
                                              <p:pRg st="8" end="8"/>
                                            </p:txEl>
                                          </p:spTgt>
                                        </p:tgtEl>
                                        <p:attrNameLst>
                                          <p:attrName>style.visibility</p:attrName>
                                        </p:attrNameLst>
                                      </p:cBhvr>
                                      <p:to>
                                        <p:strVal val="visible"/>
                                      </p:to>
                                    </p:set>
                                    <p:anim calcmode="lin" valueType="num">
                                      <p:cBhvr additive="base">
                                        <p:cTn id="39" dur="500" fill="hold"/>
                                        <p:tgtEl>
                                          <p:spTgt spid="3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2">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
                                            <p:txEl>
                                              <p:pRg st="9" end="9"/>
                                            </p:txEl>
                                          </p:spTgt>
                                        </p:tgtEl>
                                        <p:attrNameLst>
                                          <p:attrName>style.visibility</p:attrName>
                                        </p:attrNameLst>
                                      </p:cBhvr>
                                      <p:to>
                                        <p:strVal val="visible"/>
                                      </p:to>
                                    </p:set>
                                    <p:anim calcmode="lin" valueType="num">
                                      <p:cBhvr additive="base">
                                        <p:cTn id="43" dur="500" fill="hold"/>
                                        <p:tgtEl>
                                          <p:spTgt spid="3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xEl>
                                              <p:pRg st="10" end="10"/>
                                            </p:txEl>
                                          </p:spTgt>
                                        </p:tgtEl>
                                        <p:attrNameLst>
                                          <p:attrName>style.visibility</p:attrName>
                                        </p:attrNameLst>
                                      </p:cBhvr>
                                      <p:to>
                                        <p:strVal val="visible"/>
                                      </p:to>
                                    </p:set>
                                    <p:anim calcmode="lin" valueType="num">
                                      <p:cBhvr additive="base">
                                        <p:cTn id="47" dur="500" fill="hold"/>
                                        <p:tgtEl>
                                          <p:spTgt spid="32">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
                                            <p:txEl>
                                              <p:pRg st="11" end="11"/>
                                            </p:txEl>
                                          </p:spTgt>
                                        </p:tgtEl>
                                        <p:attrNameLst>
                                          <p:attrName>style.visibility</p:attrName>
                                        </p:attrNameLst>
                                      </p:cBhvr>
                                      <p:to>
                                        <p:strVal val="visible"/>
                                      </p:to>
                                    </p:set>
                                    <p:anim calcmode="lin" valueType="num">
                                      <p:cBhvr additive="base">
                                        <p:cTn id="51" dur="500" fill="hold"/>
                                        <p:tgtEl>
                                          <p:spTgt spid="32">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2">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2">
                                            <p:txEl>
                                              <p:pRg st="12" end="12"/>
                                            </p:txEl>
                                          </p:spTgt>
                                        </p:tgtEl>
                                        <p:attrNameLst>
                                          <p:attrName>style.visibility</p:attrName>
                                        </p:attrNameLst>
                                      </p:cBhvr>
                                      <p:to>
                                        <p:strVal val="visible"/>
                                      </p:to>
                                    </p:set>
                                    <p:anim calcmode="lin" valueType="num">
                                      <p:cBhvr additive="base">
                                        <p:cTn id="55" dur="500" fill="hold"/>
                                        <p:tgtEl>
                                          <p:spTgt spid="32">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2">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xEl>
                                              <p:pRg st="13" end="13"/>
                                            </p:txEl>
                                          </p:spTgt>
                                        </p:tgtEl>
                                        <p:attrNameLst>
                                          <p:attrName>style.visibility</p:attrName>
                                        </p:attrNameLst>
                                      </p:cBhvr>
                                      <p:to>
                                        <p:strVal val="visible"/>
                                      </p:to>
                                    </p:set>
                                    <p:anim calcmode="lin" valueType="num">
                                      <p:cBhvr additive="base">
                                        <p:cTn id="59" dur="500" fill="hold"/>
                                        <p:tgtEl>
                                          <p:spTgt spid="32">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p:tgtEl>
                                          <p:spTgt spid="33"/>
                                        </p:tgtEl>
                                        <p:attrNameLst>
                                          <p:attrName>ppt_y</p:attrName>
                                        </p:attrNameLst>
                                      </p:cBhvr>
                                      <p:tavLst>
                                        <p:tav tm="0">
                                          <p:val>
                                            <p:strVal val="#ppt_y+#ppt_h*1.125000"/>
                                          </p:val>
                                        </p:tav>
                                        <p:tav tm="100000">
                                          <p:val>
                                            <p:strVal val="#ppt_y"/>
                                          </p:val>
                                        </p:tav>
                                      </p:tavLst>
                                    </p:anim>
                                    <p:animEffect transition="in" filter="wipe(up)">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p:tgtEl>
                                          <p:spTgt spid="10"/>
                                        </p:tgtEl>
                                        <p:attrNameLst>
                                          <p:attrName>ppt_y</p:attrName>
                                        </p:attrNameLst>
                                      </p:cBhvr>
                                      <p:tavLst>
                                        <p:tav tm="0">
                                          <p:val>
                                            <p:strVal val="#ppt_y+#ppt_h*1.125000"/>
                                          </p:val>
                                        </p:tav>
                                        <p:tav tm="100000">
                                          <p:val>
                                            <p:strVal val="#ppt_y"/>
                                          </p:val>
                                        </p:tav>
                                      </p:tavLst>
                                    </p:anim>
                                    <p:animEffect transition="in" filter="wipe(up)">
                                      <p:cBhvr>
                                        <p:cTn id="7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p:bldP spid="34"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28929-A285-3B4D-8A2F-95AAC8F1B010}"/>
              </a:ext>
            </a:extLst>
          </p:cNvPr>
          <p:cNvSpPr>
            <a:spLocks noGrp="1"/>
          </p:cNvSpPr>
          <p:nvPr>
            <p:ph type="title"/>
          </p:nvPr>
        </p:nvSpPr>
        <p:spPr/>
        <p:txBody>
          <a:bodyPr/>
          <a:lstStyle/>
          <a:p>
            <a:r>
              <a:rPr kumimoji="1" lang="ja-JP" altLang="en-US"/>
              <a:t>中小製造業の</a:t>
            </a:r>
            <a:r>
              <a:rPr kumimoji="1" lang="en-US" altLang="ja-JP" dirty="0"/>
              <a:t>IoT</a:t>
            </a:r>
            <a:r>
              <a:rPr kumimoji="1" lang="ja-JP" altLang="en-US"/>
              <a:t>活用で重要なこと</a:t>
            </a:r>
          </a:p>
        </p:txBody>
      </p:sp>
      <p:sp>
        <p:nvSpPr>
          <p:cNvPr id="5" name="日付プレースホルダー 4">
            <a:extLst>
              <a:ext uri="{FF2B5EF4-FFF2-40B4-BE49-F238E27FC236}">
                <a16:creationId xmlns:a16="http://schemas.microsoft.com/office/drawing/2014/main" id="{A912B84D-4C33-EC4E-8E34-BF2209263AE6}"/>
              </a:ext>
            </a:extLst>
          </p:cNvPr>
          <p:cNvSpPr>
            <a:spLocks noGrp="1"/>
          </p:cNvSpPr>
          <p:nvPr>
            <p:ph type="dt" sz="half" idx="10"/>
          </p:nvPr>
        </p:nvSpPr>
        <p:spPr/>
        <p:txBody>
          <a:bodyPr/>
          <a:lstStyle/>
          <a:p>
            <a:r>
              <a:rPr kumimoji="1" lang="en-US" altLang="ja-JP"/>
              <a:t>2019/10/04</a:t>
            </a:r>
            <a:endParaRPr kumimoji="1" lang="ja-JP" altLang="en-US"/>
          </a:p>
        </p:txBody>
      </p:sp>
      <p:sp>
        <p:nvSpPr>
          <p:cNvPr id="6" name="フッター プレースホルダー 5">
            <a:extLst>
              <a:ext uri="{FF2B5EF4-FFF2-40B4-BE49-F238E27FC236}">
                <a16:creationId xmlns:a16="http://schemas.microsoft.com/office/drawing/2014/main" id="{A0C8769A-5C04-8B47-8F74-39C74639D8F2}"/>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7" name="スライド番号プレースホルダー 6">
            <a:extLst>
              <a:ext uri="{FF2B5EF4-FFF2-40B4-BE49-F238E27FC236}">
                <a16:creationId xmlns:a16="http://schemas.microsoft.com/office/drawing/2014/main" id="{B4876B3D-3ED7-5140-B2CE-FEB24540B0CF}"/>
              </a:ext>
            </a:extLst>
          </p:cNvPr>
          <p:cNvSpPr>
            <a:spLocks noGrp="1"/>
          </p:cNvSpPr>
          <p:nvPr>
            <p:ph type="sldNum" sz="quarter" idx="12"/>
          </p:nvPr>
        </p:nvSpPr>
        <p:spPr/>
        <p:txBody>
          <a:bodyPr/>
          <a:lstStyle/>
          <a:p>
            <a:fld id="{78E8CB0D-5CF3-D74D-8043-C1424D1EE8AC}" type="slidenum">
              <a:rPr kumimoji="1" lang="ja-JP" altLang="en-US" smtClean="0"/>
              <a:t>3</a:t>
            </a:fld>
            <a:endParaRPr kumimoji="1" lang="ja-JP" altLang="en-US"/>
          </a:p>
        </p:txBody>
      </p:sp>
      <p:sp>
        <p:nvSpPr>
          <p:cNvPr id="9" name="コンテンツ プレースホルダー 2">
            <a:extLst>
              <a:ext uri="{FF2B5EF4-FFF2-40B4-BE49-F238E27FC236}">
                <a16:creationId xmlns:a16="http://schemas.microsoft.com/office/drawing/2014/main" id="{26C36355-3F8F-A341-A9BC-308AF34D90CD}"/>
              </a:ext>
            </a:extLst>
          </p:cNvPr>
          <p:cNvSpPr txBox="1">
            <a:spLocks/>
          </p:cNvSpPr>
          <p:nvPr/>
        </p:nvSpPr>
        <p:spPr bwMode="auto">
          <a:xfrm>
            <a:off x="637032" y="1359815"/>
            <a:ext cx="7962958" cy="2493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r>
              <a:rPr lang="ja-JP" altLang="en-US" sz="2400" kern="0"/>
              <a:t>個別に異なる製品・作り方・顧客</a:t>
            </a:r>
            <a:endParaRPr lang="en-US" altLang="ja-JP" sz="2400" kern="0" dirty="0"/>
          </a:p>
          <a:p>
            <a:pPr lvl="1"/>
            <a:r>
              <a:rPr lang="ja-JP" altLang="en-US" sz="1800" kern="0"/>
              <a:t>経産省の業種分類、</a:t>
            </a:r>
            <a:r>
              <a:rPr lang="en-US" altLang="ja-JP" sz="1800" kern="0" dirty="0"/>
              <a:t>16/29</a:t>
            </a:r>
            <a:r>
              <a:rPr lang="ja-JP" altLang="en-US" sz="1800" kern="0"/>
              <a:t>業種が製造業</a:t>
            </a:r>
            <a:endParaRPr lang="en-US" altLang="ja-JP" sz="1800" kern="0" dirty="0"/>
          </a:p>
          <a:p>
            <a:pPr lvl="1"/>
            <a:r>
              <a:rPr lang="ja-JP" altLang="en-US" sz="1800" kern="0"/>
              <a:t>同一製品でも工場が違えば造り方が違う</a:t>
            </a:r>
            <a:endParaRPr lang="en-US" altLang="ja-JP" sz="1800" kern="0" dirty="0"/>
          </a:p>
          <a:p>
            <a:pPr lvl="1"/>
            <a:r>
              <a:rPr lang="ja-JP" altLang="en-US" sz="1800" kern="0"/>
              <a:t>サプライチェーンの長く複雑</a:t>
            </a:r>
            <a:endParaRPr lang="en-US" altLang="ja-JP" sz="1800" kern="0" dirty="0"/>
          </a:p>
          <a:p>
            <a:r>
              <a:rPr lang="ja-JP" altLang="en-US" sz="2400" kern="0"/>
              <a:t>標準化・モデル化できていない現場</a:t>
            </a:r>
            <a:endParaRPr lang="en-US" altLang="ja-JP" sz="2400" kern="0" dirty="0"/>
          </a:p>
          <a:p>
            <a:pPr lvl="1"/>
            <a:r>
              <a:rPr lang="ja-JP" altLang="en-US" sz="1800" kern="0"/>
              <a:t>都度の拡張やつぎはぎの結果、生産の標準化やモデル化が出来ていない。</a:t>
            </a:r>
            <a:endParaRPr lang="en-US" altLang="ja-JP" sz="1800" kern="0" dirty="0"/>
          </a:p>
        </p:txBody>
      </p:sp>
      <p:grpSp>
        <p:nvGrpSpPr>
          <p:cNvPr id="11" name="グループ化 10">
            <a:extLst>
              <a:ext uri="{FF2B5EF4-FFF2-40B4-BE49-F238E27FC236}">
                <a16:creationId xmlns:a16="http://schemas.microsoft.com/office/drawing/2014/main" id="{CB8BEEBA-E678-4B48-9D90-DCAA6D514519}"/>
              </a:ext>
            </a:extLst>
          </p:cNvPr>
          <p:cNvGrpSpPr/>
          <p:nvPr/>
        </p:nvGrpSpPr>
        <p:grpSpPr>
          <a:xfrm>
            <a:off x="637032" y="3853542"/>
            <a:ext cx="7962958" cy="1855751"/>
            <a:chOff x="637032" y="3853542"/>
            <a:chExt cx="7962958" cy="1855751"/>
          </a:xfrm>
        </p:grpSpPr>
        <p:sp>
          <p:nvSpPr>
            <p:cNvPr id="8" name="下矢印 7">
              <a:extLst>
                <a:ext uri="{FF2B5EF4-FFF2-40B4-BE49-F238E27FC236}">
                  <a16:creationId xmlns:a16="http://schemas.microsoft.com/office/drawing/2014/main" id="{A0DEC5AC-D6F4-A244-963E-111109ADEECA}"/>
                </a:ext>
              </a:extLst>
            </p:cNvPr>
            <p:cNvSpPr/>
            <p:nvPr/>
          </p:nvSpPr>
          <p:spPr bwMode="auto">
            <a:xfrm>
              <a:off x="2978332" y="3853542"/>
              <a:ext cx="718457" cy="509452"/>
            </a:xfrm>
            <a:prstGeom prst="downArrow">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a:ln>
                    <a:noFill/>
                  </a:ln>
                  <a:solidFill>
                    <a:schemeClr val="tx1"/>
                  </a:solidFill>
                  <a:effectLst/>
                  <a:latin typeface="Arial" charset="0"/>
                  <a:cs typeface="Arial" charset="0"/>
                </a:rPr>
                <a:t>　　　</a:t>
              </a:r>
            </a:p>
          </p:txBody>
        </p:sp>
        <p:sp>
          <p:nvSpPr>
            <p:cNvPr id="10" name="コンテンツ プレースホルダー 2">
              <a:extLst>
                <a:ext uri="{FF2B5EF4-FFF2-40B4-BE49-F238E27FC236}">
                  <a16:creationId xmlns:a16="http://schemas.microsoft.com/office/drawing/2014/main" id="{636953B0-C769-C243-B239-60D871B15E67}"/>
                </a:ext>
              </a:extLst>
            </p:cNvPr>
            <p:cNvSpPr txBox="1">
              <a:spLocks/>
            </p:cNvSpPr>
            <p:nvPr/>
          </p:nvSpPr>
          <p:spPr bwMode="auto">
            <a:xfrm>
              <a:off x="637032" y="4445869"/>
              <a:ext cx="7962958" cy="126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96888" indent="-496888" algn="l" rtl="0" eaLnBrk="1" fontAlgn="base" hangingPunct="1">
                <a:spcBef>
                  <a:spcPct val="20000"/>
                </a:spcBef>
                <a:spcAft>
                  <a:spcPct val="0"/>
                </a:spcAft>
                <a:buFont typeface="Wingdings" pitchFamily="2" charset="2"/>
                <a:buChar char="p"/>
                <a:tabLst/>
                <a:defRPr kumimoji="1" sz="3200">
                  <a:solidFill>
                    <a:schemeClr val="bg2">
                      <a:lumMod val="25000"/>
                    </a:schemeClr>
                  </a:solidFill>
                  <a:latin typeface="+mn-lt"/>
                  <a:ea typeface="+mn-ea"/>
                  <a:cs typeface="+mn-cs"/>
                </a:defRPr>
              </a:lvl1pPr>
              <a:lvl2pPr marL="893763" indent="-436563" algn="l" rtl="0" eaLnBrk="1" fontAlgn="base" hangingPunct="1">
                <a:spcBef>
                  <a:spcPct val="20000"/>
                </a:spcBef>
                <a:spcAft>
                  <a:spcPct val="0"/>
                </a:spcAft>
                <a:buFont typeface="Wingdings" pitchFamily="2" charset="2"/>
                <a:buChar char="u"/>
                <a:tabLst/>
                <a:defRPr kumimoji="1" sz="2800">
                  <a:solidFill>
                    <a:schemeClr val="bg2">
                      <a:lumMod val="25000"/>
                    </a:schemeClr>
                  </a:solidFill>
                  <a:latin typeface="+mn-lt"/>
                  <a:cs typeface="+mn-cs"/>
                </a:defRPr>
              </a:lvl2pPr>
              <a:lvl3pPr marL="1249363" indent="-334963" algn="l" rtl="0" eaLnBrk="1" fontAlgn="base" hangingPunct="1">
                <a:spcBef>
                  <a:spcPct val="20000"/>
                </a:spcBef>
                <a:spcAft>
                  <a:spcPct val="0"/>
                </a:spcAft>
                <a:buFont typeface="Wingdings" pitchFamily="2" charset="2"/>
                <a:buChar char="ü"/>
                <a:tabLst/>
                <a:defRPr kumimoji="1" sz="2400">
                  <a:solidFill>
                    <a:schemeClr val="bg2">
                      <a:lumMod val="25000"/>
                    </a:schemeClr>
                  </a:solidFill>
                  <a:latin typeface="+mn-lt"/>
                  <a:cs typeface="+mn-cs"/>
                </a:defRPr>
              </a:lvl3pPr>
              <a:lvl4pPr marL="1695450" indent="-323850" algn="l" rtl="0" eaLnBrk="1" fontAlgn="base" hangingPunct="1">
                <a:spcBef>
                  <a:spcPct val="20000"/>
                </a:spcBef>
                <a:spcAft>
                  <a:spcPct val="0"/>
                </a:spcAft>
                <a:buFont typeface="Wingdings" pitchFamily="2" charset="2"/>
                <a:buChar char="l"/>
                <a:tabLst/>
                <a:defRPr kumimoji="1" sz="2000">
                  <a:solidFill>
                    <a:schemeClr val="bg2">
                      <a:lumMod val="25000"/>
                    </a:schemeClr>
                  </a:solidFill>
                  <a:latin typeface="+mn-lt"/>
                  <a:cs typeface="+mn-cs"/>
                </a:defRPr>
              </a:lvl4pPr>
              <a:lvl5pPr marL="1828800" algn="l" rtl="0" eaLnBrk="1" fontAlgn="base" hangingPunct="1">
                <a:spcBef>
                  <a:spcPct val="20000"/>
                </a:spcBef>
                <a:spcAft>
                  <a:spcPct val="0"/>
                </a:spcAft>
                <a:defRPr kumimoji="1" sz="2000">
                  <a:solidFill>
                    <a:schemeClr val="bg2">
                      <a:lumMod val="25000"/>
                    </a:schemeClr>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a:lstStyle>
            <a:p>
              <a:r>
                <a:rPr lang="ja-JP" altLang="en-US" sz="2400" kern="0"/>
                <a:t>トライ＆エラーが不可欠</a:t>
              </a:r>
              <a:endParaRPr lang="en-US" altLang="ja-JP" sz="2400" kern="0" dirty="0"/>
            </a:p>
            <a:p>
              <a:pPr lvl="1"/>
              <a:r>
                <a:rPr lang="ja-JP" altLang="en-US" sz="1800" kern="0"/>
                <a:t>標準化モデル化ができていないため、システム設計ができない。やってみないとわからない。</a:t>
              </a:r>
              <a:endParaRPr lang="en-US" altLang="ja-JP" sz="1800" kern="0" dirty="0"/>
            </a:p>
            <a:p>
              <a:pPr marL="0" indent="0">
                <a:buFont typeface="Wingdings" pitchFamily="2" charset="2"/>
                <a:buNone/>
              </a:pPr>
              <a:r>
                <a:rPr lang="ja-JP" altLang="en-US" sz="2400" kern="0"/>
                <a:t>　　　</a:t>
              </a:r>
              <a:endParaRPr lang="en-US" altLang="ja-JP" sz="2400" kern="0" dirty="0"/>
            </a:p>
          </p:txBody>
        </p:sp>
      </p:grpSp>
      <p:sp>
        <p:nvSpPr>
          <p:cNvPr id="4" name="角丸四角形 3">
            <a:extLst>
              <a:ext uri="{FF2B5EF4-FFF2-40B4-BE49-F238E27FC236}">
                <a16:creationId xmlns:a16="http://schemas.microsoft.com/office/drawing/2014/main" id="{6F4B30B4-A5FB-A249-9283-F6ACF261B3EA}"/>
              </a:ext>
            </a:extLst>
          </p:cNvPr>
          <p:cNvSpPr/>
          <p:nvPr/>
        </p:nvSpPr>
        <p:spPr bwMode="auto">
          <a:xfrm>
            <a:off x="2087327" y="4917623"/>
            <a:ext cx="6940990" cy="1597152"/>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800100" lvl="1" indent="-342900" eaLnBrk="1" hangingPunct="1">
              <a:spcBef>
                <a:spcPct val="20000"/>
              </a:spcBef>
              <a:buFont typeface="Wingdings" pitchFamily="2" charset="2"/>
              <a:buChar char="u"/>
            </a:pPr>
            <a:r>
              <a:rPr kumimoji="1" lang="ja-JP" altLang="en-US" sz="2000" dirty="0">
                <a:solidFill>
                  <a:schemeClr val="tx2"/>
                </a:solidFill>
                <a:latin typeface="+mn-lt"/>
                <a:cs typeface="+mn-cs"/>
              </a:rPr>
              <a:t>ベンダに要求仕様が出せない。</a:t>
            </a:r>
            <a:endParaRPr kumimoji="1" lang="en-US" altLang="ja-JP" sz="2000" dirty="0">
              <a:solidFill>
                <a:schemeClr val="tx2"/>
              </a:solidFill>
              <a:latin typeface="+mn-lt"/>
              <a:cs typeface="+mn-cs"/>
            </a:endParaRPr>
          </a:p>
          <a:p>
            <a:pPr marL="800100" lvl="1" indent="-342900" eaLnBrk="1" hangingPunct="1">
              <a:spcBef>
                <a:spcPct val="20000"/>
              </a:spcBef>
              <a:buFont typeface="Wingdings" pitchFamily="2" charset="2"/>
              <a:buChar char="u"/>
            </a:pPr>
            <a:r>
              <a:rPr kumimoji="1" lang="ja-JP" altLang="en-US" sz="2000" dirty="0">
                <a:solidFill>
                  <a:schemeClr val="tx2"/>
                </a:solidFill>
                <a:latin typeface="+mn-lt"/>
                <a:cs typeface="+mn-cs"/>
              </a:rPr>
              <a:t>トライ＆エラーに高額投資はできない。</a:t>
            </a:r>
            <a:endParaRPr kumimoji="1" lang="en-US" altLang="ja-JP" sz="2000" dirty="0">
              <a:solidFill>
                <a:schemeClr val="tx2"/>
              </a:solidFill>
              <a:latin typeface="+mn-lt"/>
              <a:cs typeface="+mn-cs"/>
            </a:endParaRPr>
          </a:p>
          <a:p>
            <a:pPr marL="800100" lvl="1" indent="-342900" eaLnBrk="1" hangingPunct="1">
              <a:spcBef>
                <a:spcPct val="20000"/>
              </a:spcBef>
              <a:buFont typeface="Wingdings" pitchFamily="2" charset="2"/>
              <a:buChar char="u"/>
            </a:pPr>
            <a:r>
              <a:rPr kumimoji="1" lang="ja-JP" altLang="en-US" sz="2000" dirty="0">
                <a:solidFill>
                  <a:schemeClr val="tx2"/>
                </a:solidFill>
                <a:latin typeface="+mn-lt"/>
                <a:cs typeface="+mn-cs"/>
              </a:rPr>
              <a:t>自分でやるしかない。</a:t>
            </a:r>
            <a:endParaRPr kumimoji="1" lang="en-US" altLang="ja-JP" sz="2000" dirty="0">
              <a:solidFill>
                <a:schemeClr val="tx2"/>
              </a:solidFill>
              <a:latin typeface="+mn-lt"/>
              <a:cs typeface="+mn-cs"/>
            </a:endParaRPr>
          </a:p>
          <a:p>
            <a:pPr marL="342900" indent="-342900" eaLnBrk="1" hangingPunct="1">
              <a:spcBef>
                <a:spcPct val="20000"/>
              </a:spcBef>
              <a:buFont typeface="Wingdings" pitchFamily="2" charset="2"/>
              <a:buChar char="p"/>
            </a:pPr>
            <a:r>
              <a:rPr kumimoji="1" lang="ja-JP" altLang="en-US" sz="2400" b="1" dirty="0">
                <a:solidFill>
                  <a:schemeClr val="tx2"/>
                </a:solidFill>
              </a:rPr>
              <a:t>つまり</a:t>
            </a:r>
            <a:r>
              <a:rPr kumimoji="1" lang="en-US" altLang="ja-JP" sz="2400" b="1" dirty="0">
                <a:solidFill>
                  <a:schemeClr val="tx2"/>
                </a:solidFill>
              </a:rPr>
              <a:t>DIY</a:t>
            </a:r>
            <a:r>
              <a:rPr kumimoji="1" lang="ja-JP" altLang="en-US" sz="2400" b="1" dirty="0">
                <a:solidFill>
                  <a:schemeClr val="tx2"/>
                </a:solidFill>
              </a:rPr>
              <a:t>じゃなければ、</a:t>
            </a:r>
            <a:r>
              <a:rPr kumimoji="1" lang="en-US" altLang="ja-JP" sz="2400" b="1" dirty="0">
                <a:solidFill>
                  <a:schemeClr val="tx2"/>
                </a:solidFill>
              </a:rPr>
              <a:t>IoT</a:t>
            </a:r>
            <a:r>
              <a:rPr kumimoji="1" lang="ja-JP" altLang="en-US" sz="2400" b="1" dirty="0">
                <a:solidFill>
                  <a:schemeClr val="tx2"/>
                </a:solidFill>
              </a:rPr>
              <a:t>活用はできない</a:t>
            </a:r>
            <a:endParaRPr kumimoji="1" lang="en-US" altLang="ja-JP" sz="2400" b="1" dirty="0">
              <a:solidFill>
                <a:schemeClr val="tx2"/>
              </a:solidFill>
            </a:endParaRPr>
          </a:p>
        </p:txBody>
      </p:sp>
    </p:spTree>
    <p:extLst>
      <p:ext uri="{BB962C8B-B14F-4D97-AF65-F5344CB8AC3E}">
        <p14:creationId xmlns:p14="http://schemas.microsoft.com/office/powerpoint/2010/main" val="7249881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391DC-9398-624C-A6D7-061C3835289F}"/>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a:r>
              <a:rPr lang="ja-JP" altLang="en-US"/>
              <a:t>エッヂアプリの作成演習</a:t>
            </a:r>
          </a:p>
        </p:txBody>
      </p:sp>
      <p:sp>
        <p:nvSpPr>
          <p:cNvPr id="4" name="日付プレースホルダー 3">
            <a:extLst>
              <a:ext uri="{FF2B5EF4-FFF2-40B4-BE49-F238E27FC236}">
                <a16:creationId xmlns:a16="http://schemas.microsoft.com/office/drawing/2014/main" id="{190B179E-18A7-8D42-AF62-908B60ED413B}"/>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F534352E-D983-BD48-B0EA-0ACF9C504D11}"/>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34231F3F-FA70-3540-8410-D3382489F9E6}"/>
              </a:ext>
            </a:extLst>
          </p:cNvPr>
          <p:cNvSpPr>
            <a:spLocks noGrp="1"/>
          </p:cNvSpPr>
          <p:nvPr>
            <p:ph type="sldNum" sz="quarter" idx="12"/>
          </p:nvPr>
        </p:nvSpPr>
        <p:spPr/>
        <p:txBody>
          <a:bodyPr/>
          <a:lstStyle/>
          <a:p>
            <a:fld id="{78E8CB0D-5CF3-D74D-8043-C1424D1EE8AC}" type="slidenum">
              <a:rPr kumimoji="1" lang="ja-JP" altLang="en-US" smtClean="0"/>
              <a:t>30</a:t>
            </a:fld>
            <a:endParaRPr kumimoji="1" lang="ja-JP" altLang="en-US"/>
          </a:p>
        </p:txBody>
      </p:sp>
      <p:sp>
        <p:nvSpPr>
          <p:cNvPr id="8" name="テキスト プレースホルダー 7">
            <a:extLst>
              <a:ext uri="{FF2B5EF4-FFF2-40B4-BE49-F238E27FC236}">
                <a16:creationId xmlns:a16="http://schemas.microsoft.com/office/drawing/2014/main" id="{A83D86C2-8BBC-5F4D-ACA0-C75F3F140BB0}"/>
              </a:ext>
            </a:extLst>
          </p:cNvPr>
          <p:cNvSpPr>
            <a:spLocks noGrp="1"/>
          </p:cNvSpPr>
          <p:nvPr>
            <p:ph type="body" idx="1"/>
          </p:nvPr>
        </p:nvSpPr>
        <p:spPr/>
        <p:txBody>
          <a:bodyPr/>
          <a:lstStyle/>
          <a:p>
            <a:pPr algn="ctr"/>
            <a:r>
              <a:rPr lang="ja-JP" altLang="en-US"/>
              <a:t>株式会社ケー・ティー・システム</a:t>
            </a:r>
            <a:endParaRPr lang="en-US" altLang="ja-JP" dirty="0"/>
          </a:p>
          <a:p>
            <a:pPr algn="ctr"/>
            <a:r>
              <a:rPr lang="ja-JP" altLang="en-US"/>
              <a:t>小原</a:t>
            </a:r>
            <a:r>
              <a:rPr kumimoji="1" lang="ja-JP" altLang="en-US"/>
              <a:t>さんよろしくお願いいたします。</a:t>
            </a:r>
            <a:endParaRPr kumimoji="1" lang="en-US" altLang="ja-JP" dirty="0"/>
          </a:p>
          <a:p>
            <a:pPr algn="ctr"/>
            <a:endParaRPr kumimoji="1" lang="en-US" altLang="ja-JP" dirty="0"/>
          </a:p>
        </p:txBody>
      </p:sp>
    </p:spTree>
    <p:extLst>
      <p:ext uri="{BB962C8B-B14F-4D97-AF65-F5344CB8AC3E}">
        <p14:creationId xmlns:p14="http://schemas.microsoft.com/office/powerpoint/2010/main" val="1976955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992B58E3-57A4-6D44-B509-F070C5CDD2C1}"/>
              </a:ext>
            </a:extLst>
          </p:cNvPr>
          <p:cNvSpPr>
            <a:spLocks noGrp="1"/>
          </p:cNvSpPr>
          <p:nvPr>
            <p:ph type="title"/>
          </p:nvPr>
        </p:nvSpPr>
        <p:spPr/>
        <p:txBody>
          <a:bodyPr/>
          <a:lstStyle/>
          <a:p>
            <a:pPr algn="ctr"/>
            <a:r>
              <a:rPr kumimoji="1" lang="ja-JP" altLang="en-US"/>
              <a:t>ダッシュボードアプリ</a:t>
            </a:r>
            <a:br>
              <a:rPr kumimoji="1" lang="en-US" altLang="ja-JP" dirty="0"/>
            </a:br>
            <a:r>
              <a:rPr kumimoji="1" lang="ja-JP" altLang="en-US"/>
              <a:t>の作成演習</a:t>
            </a:r>
          </a:p>
        </p:txBody>
      </p:sp>
      <p:sp>
        <p:nvSpPr>
          <p:cNvPr id="8" name="テキスト プレースホルダー 7">
            <a:extLst>
              <a:ext uri="{FF2B5EF4-FFF2-40B4-BE49-F238E27FC236}">
                <a16:creationId xmlns:a16="http://schemas.microsoft.com/office/drawing/2014/main" id="{A9108E3F-AC88-DE4D-BCAC-AA483D1BE28D}"/>
              </a:ext>
            </a:extLst>
          </p:cNvPr>
          <p:cNvSpPr>
            <a:spLocks noGrp="1"/>
          </p:cNvSpPr>
          <p:nvPr>
            <p:ph type="body" idx="1"/>
          </p:nvPr>
        </p:nvSpPr>
        <p:spPr/>
        <p:txBody>
          <a:bodyPr/>
          <a:lstStyle/>
          <a:p>
            <a:pPr algn="ctr"/>
            <a:r>
              <a:rPr lang="ja-JP" altLang="en-US"/>
              <a:t>株式会社エス・ジー　</a:t>
            </a:r>
            <a:r>
              <a:rPr kumimoji="1" lang="ja-JP" altLang="en-US"/>
              <a:t>成岡さんよろしくお願いいたします。</a:t>
            </a:r>
            <a:endParaRPr kumimoji="1" lang="en-US" altLang="ja-JP" dirty="0"/>
          </a:p>
          <a:p>
            <a:pPr algn="ctr"/>
            <a:endParaRPr kumimoji="1" lang="en-US" altLang="ja-JP" dirty="0"/>
          </a:p>
        </p:txBody>
      </p:sp>
      <p:sp>
        <p:nvSpPr>
          <p:cNvPr id="4" name="日付プレースホルダー 3">
            <a:extLst>
              <a:ext uri="{FF2B5EF4-FFF2-40B4-BE49-F238E27FC236}">
                <a16:creationId xmlns:a16="http://schemas.microsoft.com/office/drawing/2014/main" id="{722C2960-B266-7343-8B6F-9BF283596036}"/>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F698AEFD-F336-2E4E-898C-C3CC1821B81A}"/>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4D04B3AC-F567-5046-874C-5BCE44BDEBD4}"/>
              </a:ext>
            </a:extLst>
          </p:cNvPr>
          <p:cNvSpPr>
            <a:spLocks noGrp="1"/>
          </p:cNvSpPr>
          <p:nvPr>
            <p:ph type="sldNum" sz="quarter" idx="12"/>
          </p:nvPr>
        </p:nvSpPr>
        <p:spPr/>
        <p:txBody>
          <a:bodyPr/>
          <a:lstStyle/>
          <a:p>
            <a:fld id="{78E8CB0D-5CF3-D74D-8043-C1424D1EE8AC}" type="slidenum">
              <a:rPr kumimoji="1" lang="ja-JP" altLang="en-US" smtClean="0"/>
              <a:t>31</a:t>
            </a:fld>
            <a:endParaRPr kumimoji="1" lang="ja-JP" altLang="en-US"/>
          </a:p>
        </p:txBody>
      </p:sp>
    </p:spTree>
    <p:extLst>
      <p:ext uri="{BB962C8B-B14F-4D97-AF65-F5344CB8AC3E}">
        <p14:creationId xmlns:p14="http://schemas.microsoft.com/office/powerpoint/2010/main" val="1937203458"/>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5C48BF-047D-F94E-BE53-306CE916F785}"/>
              </a:ext>
            </a:extLst>
          </p:cNvPr>
          <p:cNvSpPr>
            <a:spLocks noGrp="1"/>
          </p:cNvSpPr>
          <p:nvPr>
            <p:ph type="title"/>
          </p:nvPr>
        </p:nvSpPr>
        <p:spPr/>
        <p:txBody>
          <a:bodyPr/>
          <a:lstStyle/>
          <a:p>
            <a:pPr algn="ctr"/>
            <a:r>
              <a:rPr kumimoji="1" lang="ja-JP" altLang="en-US"/>
              <a:t>本日の成果発表と</a:t>
            </a:r>
            <a:br>
              <a:rPr kumimoji="1" lang="en-US" altLang="ja-JP" dirty="0"/>
            </a:br>
            <a:r>
              <a:rPr kumimoji="1" lang="ja-JP" altLang="en-US"/>
              <a:t>今後の計画</a:t>
            </a:r>
          </a:p>
        </p:txBody>
      </p:sp>
      <p:sp>
        <p:nvSpPr>
          <p:cNvPr id="3" name="テキスト プレースホルダー 2">
            <a:extLst>
              <a:ext uri="{FF2B5EF4-FFF2-40B4-BE49-F238E27FC236}">
                <a16:creationId xmlns:a16="http://schemas.microsoft.com/office/drawing/2014/main" id="{E148D0C0-8720-D749-BE12-6CC378CCFA4F}"/>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8370627C-5CF3-D64F-B724-9AA4B7A79334}"/>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1303B09F-8812-F044-9236-2F50CB418893}"/>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5FAA8BA7-4C5E-B14A-A66F-CC760D363686}"/>
              </a:ext>
            </a:extLst>
          </p:cNvPr>
          <p:cNvSpPr>
            <a:spLocks noGrp="1"/>
          </p:cNvSpPr>
          <p:nvPr>
            <p:ph type="sldNum" sz="quarter" idx="12"/>
          </p:nvPr>
        </p:nvSpPr>
        <p:spPr/>
        <p:txBody>
          <a:bodyPr/>
          <a:lstStyle/>
          <a:p>
            <a:fld id="{78E8CB0D-5CF3-D74D-8043-C1424D1EE8AC}" type="slidenum">
              <a:rPr kumimoji="1" lang="ja-JP" altLang="en-US" smtClean="0"/>
              <a:t>32</a:t>
            </a:fld>
            <a:endParaRPr kumimoji="1" lang="ja-JP" altLang="en-US"/>
          </a:p>
        </p:txBody>
      </p:sp>
    </p:spTree>
    <p:extLst>
      <p:ext uri="{BB962C8B-B14F-4D97-AF65-F5344CB8AC3E}">
        <p14:creationId xmlns:p14="http://schemas.microsoft.com/office/powerpoint/2010/main" val="962018138"/>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0FDC8378-1462-A546-A874-1FC95065C1DA}"/>
              </a:ext>
            </a:extLst>
          </p:cNvPr>
          <p:cNvSpPr>
            <a:spLocks noGrp="1"/>
          </p:cNvSpPr>
          <p:nvPr>
            <p:ph type="title"/>
          </p:nvPr>
        </p:nvSpPr>
        <p:spPr/>
        <p:txBody>
          <a:bodyPr/>
          <a:lstStyle/>
          <a:p>
            <a:r>
              <a:rPr kumimoji="1" lang="ja-JP" altLang="en-US"/>
              <a:t>本日の成果発表</a:t>
            </a:r>
          </a:p>
        </p:txBody>
      </p:sp>
      <p:sp>
        <p:nvSpPr>
          <p:cNvPr id="8" name="コンテンツ プレースホルダー 7">
            <a:extLst>
              <a:ext uri="{FF2B5EF4-FFF2-40B4-BE49-F238E27FC236}">
                <a16:creationId xmlns:a16="http://schemas.microsoft.com/office/drawing/2014/main" id="{C4F7FCED-888B-9A4A-81D2-693FFC53EB41}"/>
              </a:ext>
            </a:extLst>
          </p:cNvPr>
          <p:cNvSpPr>
            <a:spLocks noGrp="1"/>
          </p:cNvSpPr>
          <p:nvPr>
            <p:ph idx="1"/>
          </p:nvPr>
        </p:nvSpPr>
        <p:spPr>
          <a:xfrm>
            <a:off x="457201" y="1484313"/>
            <a:ext cx="8077200" cy="4608512"/>
          </a:xfrm>
        </p:spPr>
        <p:txBody>
          <a:bodyPr/>
          <a:lstStyle/>
          <a:p>
            <a:r>
              <a:rPr kumimoji="1" lang="ja-JP" altLang="en-US" sz="2800"/>
              <a:t>みなさんが作られたアプリケーションを紹介してください。</a:t>
            </a:r>
            <a:endParaRPr kumimoji="1" lang="en-US" altLang="ja-JP" sz="2800" dirty="0"/>
          </a:p>
          <a:p>
            <a:r>
              <a:rPr lang="ja-JP" altLang="en-US" sz="2800"/>
              <a:t>実際に</a:t>
            </a:r>
            <a:r>
              <a:rPr lang="en-US" altLang="ja-JP" sz="2800" dirty="0"/>
              <a:t>IoT</a:t>
            </a:r>
            <a:r>
              <a:rPr lang="ja-JP" altLang="en-US" sz="2800"/>
              <a:t>を活用して解決しようと考えている課題について、差し障りのない範囲で教えてください。</a:t>
            </a:r>
            <a:endParaRPr lang="en-US" altLang="ja-JP" sz="2800" dirty="0"/>
          </a:p>
          <a:p>
            <a:r>
              <a:rPr lang="en-US" altLang="ja-JP" sz="2800" dirty="0"/>
              <a:t>15</a:t>
            </a:r>
            <a:r>
              <a:rPr lang="ja-JP" altLang="en-US" sz="2800"/>
              <a:t>社の中から希望される</a:t>
            </a:r>
            <a:r>
              <a:rPr lang="en-US" altLang="ja-JP" sz="2800" dirty="0"/>
              <a:t>5</a:t>
            </a:r>
            <a:r>
              <a:rPr lang="ja-JP" altLang="en-US" sz="2800"/>
              <a:t>社</a:t>
            </a:r>
            <a:endParaRPr lang="en-US" altLang="ja-JP" sz="2800" dirty="0"/>
          </a:p>
          <a:p>
            <a:pPr lvl="1"/>
            <a:r>
              <a:rPr kumimoji="1" lang="ja-JP" altLang="en-US" sz="2400"/>
              <a:t>希望のない場合は、指名させていただきます。</a:t>
            </a:r>
          </a:p>
        </p:txBody>
      </p:sp>
      <p:sp>
        <p:nvSpPr>
          <p:cNvPr id="4" name="日付プレースホルダー 3">
            <a:extLst>
              <a:ext uri="{FF2B5EF4-FFF2-40B4-BE49-F238E27FC236}">
                <a16:creationId xmlns:a16="http://schemas.microsoft.com/office/drawing/2014/main" id="{B7EF215F-67EB-E645-BB3A-88E3FA001F17}"/>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8F146DE2-DA94-CE42-BC38-CA95F37A746E}"/>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E26AAA87-0D02-2545-9436-5F7EF4457830}"/>
              </a:ext>
            </a:extLst>
          </p:cNvPr>
          <p:cNvSpPr>
            <a:spLocks noGrp="1"/>
          </p:cNvSpPr>
          <p:nvPr>
            <p:ph type="sldNum" sz="quarter" idx="12"/>
          </p:nvPr>
        </p:nvSpPr>
        <p:spPr/>
        <p:txBody>
          <a:bodyPr/>
          <a:lstStyle/>
          <a:p>
            <a:fld id="{78E8CB0D-5CF3-D74D-8043-C1424D1EE8AC}" type="slidenum">
              <a:rPr kumimoji="1" lang="ja-JP" altLang="en-US" smtClean="0"/>
              <a:t>33</a:t>
            </a:fld>
            <a:endParaRPr kumimoji="1" lang="ja-JP" altLang="en-US"/>
          </a:p>
        </p:txBody>
      </p:sp>
    </p:spTree>
    <p:extLst>
      <p:ext uri="{BB962C8B-B14F-4D97-AF65-F5344CB8AC3E}">
        <p14:creationId xmlns:p14="http://schemas.microsoft.com/office/powerpoint/2010/main" val="4116066787"/>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楕円 7">
            <a:extLst>
              <a:ext uri="{FF2B5EF4-FFF2-40B4-BE49-F238E27FC236}">
                <a16:creationId xmlns:a16="http://schemas.microsoft.com/office/drawing/2014/main" id="{BBF6B9F5-8E8E-6947-B6F5-CC4E0DDA58FC}"/>
              </a:ext>
            </a:extLst>
          </p:cNvPr>
          <p:cNvSpPr/>
          <p:nvPr/>
        </p:nvSpPr>
        <p:spPr bwMode="auto">
          <a:xfrm>
            <a:off x="2675004" y="2437674"/>
            <a:ext cx="3855904" cy="2600456"/>
          </a:xfrm>
          <a:prstGeom prst="ellipse">
            <a:avLst/>
          </a:prstGeom>
          <a:solidFill>
            <a:srgbClr val="E2ECF6"/>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2" name="タイトル 1">
            <a:extLst>
              <a:ext uri="{FF2B5EF4-FFF2-40B4-BE49-F238E27FC236}">
                <a16:creationId xmlns:a16="http://schemas.microsoft.com/office/drawing/2014/main" id="{07074C84-2E3D-434E-8D0A-8F3DE41C520A}"/>
              </a:ext>
            </a:extLst>
          </p:cNvPr>
          <p:cNvSpPr>
            <a:spLocks noGrp="1"/>
          </p:cNvSpPr>
          <p:nvPr>
            <p:ph type="title"/>
          </p:nvPr>
        </p:nvSpPr>
        <p:spPr/>
        <p:txBody>
          <a:bodyPr/>
          <a:lstStyle/>
          <a:p>
            <a:r>
              <a:rPr lang="ja-JP" altLang="en-US" sz="2800"/>
              <a:t>我々の目指すところ</a:t>
            </a:r>
            <a:br>
              <a:rPr kumimoji="1" lang="en-US" altLang="ja-JP" dirty="0"/>
            </a:br>
            <a:r>
              <a:rPr kumimoji="1" lang="ja-JP" altLang="en-US"/>
              <a:t>中小製造業の</a:t>
            </a:r>
            <a:r>
              <a:rPr kumimoji="1" lang="en-US" altLang="ja-JP" dirty="0"/>
              <a:t>IoT</a:t>
            </a:r>
            <a:r>
              <a:rPr kumimoji="1" lang="ja-JP" altLang="en-US"/>
              <a:t>コミュニティ</a:t>
            </a:r>
          </a:p>
        </p:txBody>
      </p:sp>
      <p:sp>
        <p:nvSpPr>
          <p:cNvPr id="6" name="角丸四角形 5">
            <a:extLst>
              <a:ext uri="{FF2B5EF4-FFF2-40B4-BE49-F238E27FC236}">
                <a16:creationId xmlns:a16="http://schemas.microsoft.com/office/drawing/2014/main" id="{A7E10FF2-4939-EF44-B43F-43974F5FABC8}"/>
              </a:ext>
            </a:extLst>
          </p:cNvPr>
          <p:cNvSpPr/>
          <p:nvPr/>
        </p:nvSpPr>
        <p:spPr bwMode="auto">
          <a:xfrm>
            <a:off x="1034651" y="5743492"/>
            <a:ext cx="4985149" cy="720725"/>
          </a:xfrm>
          <a:prstGeom prst="roundRect">
            <a:avLst/>
          </a:prstGeom>
          <a:solidFill>
            <a:srgbClr val="E2ECF6"/>
          </a:solidFill>
          <a:ln w="762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a:ln>
                  <a:noFill/>
                </a:ln>
                <a:solidFill>
                  <a:schemeClr val="tx1"/>
                </a:solidFill>
                <a:effectLst/>
                <a:latin typeface="Arial" charset="0"/>
                <a:cs typeface="Arial" charset="0"/>
              </a:rPr>
              <a:t>中小製造業ユーザ</a:t>
            </a:r>
          </a:p>
        </p:txBody>
      </p:sp>
      <p:pic>
        <p:nvPicPr>
          <p:cNvPr id="7" name="図 6" descr="スクリーンショット, モニター, 室内 が含まれている画像&#10;&#10;自動的に生成された説明">
            <a:extLst>
              <a:ext uri="{FF2B5EF4-FFF2-40B4-BE49-F238E27FC236}">
                <a16:creationId xmlns:a16="http://schemas.microsoft.com/office/drawing/2014/main" id="{1C272162-7A02-6A47-9AB0-4B797E99B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102" y="2887223"/>
            <a:ext cx="2653088" cy="1891795"/>
          </a:xfrm>
          <a:prstGeom prst="rect">
            <a:avLst/>
          </a:prstGeom>
        </p:spPr>
      </p:pic>
      <p:sp>
        <p:nvSpPr>
          <p:cNvPr id="9" name="角丸四角形 8">
            <a:extLst>
              <a:ext uri="{FF2B5EF4-FFF2-40B4-BE49-F238E27FC236}">
                <a16:creationId xmlns:a16="http://schemas.microsoft.com/office/drawing/2014/main" id="{B8D7C5E2-2ED8-8649-A869-0BB69B2C2A9A}"/>
              </a:ext>
            </a:extLst>
          </p:cNvPr>
          <p:cNvSpPr/>
          <p:nvPr/>
        </p:nvSpPr>
        <p:spPr bwMode="auto">
          <a:xfrm>
            <a:off x="594910" y="2254477"/>
            <a:ext cx="1447729" cy="2429323"/>
          </a:xfrm>
          <a:prstGeom prst="round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a:ln>
                  <a:noFill/>
                </a:ln>
                <a:solidFill>
                  <a:schemeClr val="tx1"/>
                </a:solidFill>
                <a:effectLst/>
                <a:latin typeface="Arial" charset="0"/>
                <a:cs typeface="Arial" charset="0"/>
              </a:rPr>
              <a:t>生産設備</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制御機器</a:t>
            </a:r>
            <a:endParaRPr lang="en-US" altLang="ja-JP" sz="1600" dirty="0">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a:ln>
                  <a:noFill/>
                </a:ln>
                <a:solidFill>
                  <a:schemeClr val="tx1"/>
                </a:solidFill>
                <a:effectLst/>
                <a:latin typeface="Arial" charset="0"/>
                <a:cs typeface="Arial" charset="0"/>
              </a:rPr>
              <a:t>センサ</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等</a:t>
            </a: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600">
                <a:latin typeface="Arial" charset="0"/>
                <a:cs typeface="Arial" charset="0"/>
              </a:rPr>
              <a:t>機器ベンダ</a:t>
            </a:r>
            <a:endParaRPr kumimoji="0" lang="en-US" altLang="ja-JP" sz="1600" b="0" i="0" u="none" strike="noStrike" cap="none" normalizeH="0" baseline="0" dirty="0">
              <a:ln>
                <a:noFill/>
              </a:ln>
              <a:solidFill>
                <a:schemeClr val="tx1"/>
              </a:solidFill>
              <a:effectLst/>
              <a:latin typeface="Arial" charset="0"/>
              <a:cs typeface="Arial" charset="0"/>
            </a:endParaRPr>
          </a:p>
        </p:txBody>
      </p:sp>
      <p:sp>
        <p:nvSpPr>
          <p:cNvPr id="10" name="雲形吹き出し 9">
            <a:extLst>
              <a:ext uri="{FF2B5EF4-FFF2-40B4-BE49-F238E27FC236}">
                <a16:creationId xmlns:a16="http://schemas.microsoft.com/office/drawing/2014/main" id="{F5BBA6BE-9C17-1E43-B1E1-18181E3FEA2B}"/>
              </a:ext>
            </a:extLst>
          </p:cNvPr>
          <p:cNvSpPr/>
          <p:nvPr/>
        </p:nvSpPr>
        <p:spPr bwMode="auto">
          <a:xfrm>
            <a:off x="6468996" y="1623181"/>
            <a:ext cx="2274656" cy="1262591"/>
          </a:xfrm>
          <a:prstGeom prst="cloudCallout">
            <a:avLst>
              <a:gd name="adj1" fmla="val -18536"/>
              <a:gd name="adj2" fmla="val 25038"/>
            </a:avLst>
          </a:prstGeom>
          <a:solidFill>
            <a:srgbClr val="E2ECF6"/>
          </a:solidFill>
          <a:ln w="762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000" b="1" i="0" u="none" strike="noStrike" cap="none" normalizeH="0" baseline="0">
                <a:ln>
                  <a:noFill/>
                </a:ln>
                <a:solidFill>
                  <a:schemeClr val="tx1"/>
                </a:solidFill>
                <a:effectLst/>
                <a:latin typeface="Arial" charset="0"/>
                <a:cs typeface="Arial" charset="0"/>
              </a:rPr>
              <a:t>クラウド</a:t>
            </a:r>
            <a:br>
              <a:rPr kumimoji="0" lang="en-US" altLang="ja-JP" sz="2000" b="1" i="0" u="none" strike="noStrike" cap="none" normalizeH="0" baseline="0" dirty="0">
                <a:ln>
                  <a:noFill/>
                </a:ln>
                <a:solidFill>
                  <a:schemeClr val="tx1"/>
                </a:solidFill>
                <a:effectLst/>
                <a:latin typeface="Arial" charset="0"/>
                <a:cs typeface="Arial" charset="0"/>
              </a:rPr>
            </a:br>
            <a:r>
              <a:rPr kumimoji="0" lang="ja-JP" altLang="en-US" sz="2000" b="1" i="0" u="none" strike="noStrike" cap="none" normalizeH="0" baseline="0">
                <a:ln>
                  <a:noFill/>
                </a:ln>
                <a:solidFill>
                  <a:schemeClr val="tx1"/>
                </a:solidFill>
                <a:effectLst/>
                <a:latin typeface="Arial" charset="0"/>
                <a:cs typeface="Arial" charset="0"/>
              </a:rPr>
              <a:t>サービス</a:t>
            </a:r>
          </a:p>
        </p:txBody>
      </p:sp>
      <p:pic>
        <p:nvPicPr>
          <p:cNvPr id="11" name="図 10">
            <a:extLst>
              <a:ext uri="{FF2B5EF4-FFF2-40B4-BE49-F238E27FC236}">
                <a16:creationId xmlns:a16="http://schemas.microsoft.com/office/drawing/2014/main" id="{89BA47A5-7BC9-5040-8536-EAEB77E263CD}"/>
              </a:ext>
            </a:extLst>
          </p:cNvPr>
          <p:cNvPicPr>
            <a:picLocks noChangeAspect="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665054" y="4518608"/>
            <a:ext cx="2096956" cy="1885337"/>
          </a:xfrm>
          <a:prstGeom prst="rect">
            <a:avLst/>
          </a:prstGeom>
        </p:spPr>
      </p:pic>
      <p:pic>
        <p:nvPicPr>
          <p:cNvPr id="12" name="図 11">
            <a:extLst>
              <a:ext uri="{FF2B5EF4-FFF2-40B4-BE49-F238E27FC236}">
                <a16:creationId xmlns:a16="http://schemas.microsoft.com/office/drawing/2014/main" id="{5DAE1857-8E88-CB47-9075-59FF5EEDE3F4}"/>
              </a:ext>
            </a:extLst>
          </p:cNvPr>
          <p:cNvPicPr>
            <a:picLocks noChangeAspect="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flipH="1">
            <a:off x="6318729" y="5096365"/>
            <a:ext cx="1027075" cy="762600"/>
          </a:xfrm>
          <a:prstGeom prst="rect">
            <a:avLst/>
          </a:prstGeom>
        </p:spPr>
      </p:pic>
      <p:pic>
        <p:nvPicPr>
          <p:cNvPr id="14" name="グラフィックス 13" descr="工場">
            <a:extLst>
              <a:ext uri="{FF2B5EF4-FFF2-40B4-BE49-F238E27FC236}">
                <a16:creationId xmlns:a16="http://schemas.microsoft.com/office/drawing/2014/main" id="{02142693-973C-EC40-8E8D-433C21C75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878" y="4806442"/>
            <a:ext cx="1668565" cy="1668565"/>
          </a:xfrm>
          <a:prstGeom prst="rect">
            <a:avLst/>
          </a:prstGeom>
        </p:spPr>
      </p:pic>
      <p:grpSp>
        <p:nvGrpSpPr>
          <p:cNvPr id="23" name="グループ化 22">
            <a:extLst>
              <a:ext uri="{FF2B5EF4-FFF2-40B4-BE49-F238E27FC236}">
                <a16:creationId xmlns:a16="http://schemas.microsoft.com/office/drawing/2014/main" id="{3081DB88-7CC2-B24C-893D-B93E0463E9B4}"/>
              </a:ext>
            </a:extLst>
          </p:cNvPr>
          <p:cNvGrpSpPr/>
          <p:nvPr/>
        </p:nvGrpSpPr>
        <p:grpSpPr>
          <a:xfrm>
            <a:off x="1559196" y="3106243"/>
            <a:ext cx="2300186" cy="525123"/>
            <a:chOff x="1412989" y="1729354"/>
            <a:chExt cx="2300186" cy="525123"/>
          </a:xfrm>
        </p:grpSpPr>
        <p:pic>
          <p:nvPicPr>
            <p:cNvPr id="21" name="図 20" descr="スクリーンショット が含まれている画像&#10;&#10;自動的に生成された説明">
              <a:extLst>
                <a:ext uri="{FF2B5EF4-FFF2-40B4-BE49-F238E27FC236}">
                  <a16:creationId xmlns:a16="http://schemas.microsoft.com/office/drawing/2014/main" id="{AA1381C9-5845-E940-BC0E-1D33804DC7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2" name="テキスト ボックス 21">
              <a:extLst>
                <a:ext uri="{FF2B5EF4-FFF2-40B4-BE49-F238E27FC236}">
                  <a16:creationId xmlns:a16="http://schemas.microsoft.com/office/drawing/2014/main" id="{FE0BACAA-4D3E-1D44-B13C-0D0035AC79DE}"/>
                </a:ext>
              </a:extLst>
            </p:cNvPr>
            <p:cNvSpPr txBox="1"/>
            <p:nvPr/>
          </p:nvSpPr>
          <p:spPr>
            <a:xfrm>
              <a:off x="1870291" y="1853916"/>
              <a:ext cx="1655107" cy="276999"/>
            </a:xfrm>
            <a:prstGeom prst="rect">
              <a:avLst/>
            </a:prstGeom>
            <a:noFill/>
          </p:spPr>
          <p:txBody>
            <a:bodyPr wrap="square" rtlCol="0">
              <a:spAutoFit/>
            </a:bodyPr>
            <a:lstStyle/>
            <a:p>
              <a:r>
                <a:rPr kumimoji="1" lang="ja-JP" altLang="en-US" sz="1200"/>
                <a:t>ベンダカスタム</a:t>
              </a:r>
              <a:r>
                <a:rPr kumimoji="1" lang="en-US" altLang="ja-JP" sz="1200" dirty="0"/>
                <a:t>Node</a:t>
              </a:r>
              <a:endParaRPr kumimoji="1" lang="ja-JP" altLang="en-US" sz="1200"/>
            </a:p>
          </p:txBody>
        </p:sp>
      </p:grpSp>
      <p:grpSp>
        <p:nvGrpSpPr>
          <p:cNvPr id="24" name="グループ化 23">
            <a:extLst>
              <a:ext uri="{FF2B5EF4-FFF2-40B4-BE49-F238E27FC236}">
                <a16:creationId xmlns:a16="http://schemas.microsoft.com/office/drawing/2014/main" id="{72CBA6B9-2992-C74C-AE07-D9B76878B8AF}"/>
              </a:ext>
            </a:extLst>
          </p:cNvPr>
          <p:cNvGrpSpPr/>
          <p:nvPr/>
        </p:nvGrpSpPr>
        <p:grpSpPr>
          <a:xfrm>
            <a:off x="5533356" y="2672338"/>
            <a:ext cx="2597823" cy="593072"/>
            <a:chOff x="1412989" y="1729354"/>
            <a:chExt cx="2300186" cy="525123"/>
          </a:xfrm>
        </p:grpSpPr>
        <p:pic>
          <p:nvPicPr>
            <p:cNvPr id="25" name="図 24" descr="スクリーンショット が含まれている画像&#10;&#10;自動的に生成された説明">
              <a:extLst>
                <a:ext uri="{FF2B5EF4-FFF2-40B4-BE49-F238E27FC236}">
                  <a16:creationId xmlns:a16="http://schemas.microsoft.com/office/drawing/2014/main" id="{3FD41A7C-E120-5341-8255-E5DDA3B9B0C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6" name="テキスト ボックス 25">
              <a:extLst>
                <a:ext uri="{FF2B5EF4-FFF2-40B4-BE49-F238E27FC236}">
                  <a16:creationId xmlns:a16="http://schemas.microsoft.com/office/drawing/2014/main" id="{84CC6EB3-D9D9-EC44-9C24-961E81074520}"/>
                </a:ext>
              </a:extLst>
            </p:cNvPr>
            <p:cNvSpPr txBox="1"/>
            <p:nvPr/>
          </p:nvSpPr>
          <p:spPr>
            <a:xfrm>
              <a:off x="1870291" y="1853916"/>
              <a:ext cx="1655107" cy="272515"/>
            </a:xfrm>
            <a:prstGeom prst="rect">
              <a:avLst/>
            </a:prstGeom>
            <a:noFill/>
          </p:spPr>
          <p:txBody>
            <a:bodyPr wrap="square" rtlCol="0">
              <a:spAutoFit/>
            </a:bodyPr>
            <a:lstStyle/>
            <a:p>
              <a:r>
                <a:rPr kumimoji="1" lang="ja-JP" altLang="en-US" sz="1100"/>
                <a:t>クラウドカスタム</a:t>
              </a:r>
              <a:r>
                <a:rPr kumimoji="1" lang="en-US" altLang="ja-JP" sz="1400" dirty="0"/>
                <a:t>Node</a:t>
              </a:r>
              <a:endParaRPr kumimoji="1" lang="ja-JP" altLang="en-US" sz="1400"/>
            </a:p>
          </p:txBody>
        </p:sp>
      </p:grpSp>
      <p:grpSp>
        <p:nvGrpSpPr>
          <p:cNvPr id="27" name="グループ化 26">
            <a:extLst>
              <a:ext uri="{FF2B5EF4-FFF2-40B4-BE49-F238E27FC236}">
                <a16:creationId xmlns:a16="http://schemas.microsoft.com/office/drawing/2014/main" id="{A427F09B-D52C-EE45-89AF-5D67ADA98F93}"/>
              </a:ext>
            </a:extLst>
          </p:cNvPr>
          <p:cNvGrpSpPr/>
          <p:nvPr/>
        </p:nvGrpSpPr>
        <p:grpSpPr>
          <a:xfrm>
            <a:off x="5884461" y="3840144"/>
            <a:ext cx="2653088" cy="605689"/>
            <a:chOff x="1412989" y="1729354"/>
            <a:chExt cx="2300186" cy="525123"/>
          </a:xfrm>
        </p:grpSpPr>
        <p:pic>
          <p:nvPicPr>
            <p:cNvPr id="28" name="図 27" descr="スクリーンショット が含まれている画像&#10;&#10;自動的に生成された説明">
              <a:extLst>
                <a:ext uri="{FF2B5EF4-FFF2-40B4-BE49-F238E27FC236}">
                  <a16:creationId xmlns:a16="http://schemas.microsoft.com/office/drawing/2014/main" id="{41D9E76C-52C5-CC41-9A6E-014F2AE5926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12989" y="1729354"/>
              <a:ext cx="2300186" cy="525123"/>
            </a:xfrm>
            <a:prstGeom prst="rect">
              <a:avLst/>
            </a:prstGeom>
          </p:spPr>
        </p:pic>
        <p:sp>
          <p:nvSpPr>
            <p:cNvPr id="29" name="テキスト ボックス 28">
              <a:extLst>
                <a:ext uri="{FF2B5EF4-FFF2-40B4-BE49-F238E27FC236}">
                  <a16:creationId xmlns:a16="http://schemas.microsoft.com/office/drawing/2014/main" id="{616A53E4-565F-D049-A903-59E9F2B2AD83}"/>
                </a:ext>
              </a:extLst>
            </p:cNvPr>
            <p:cNvSpPr txBox="1"/>
            <p:nvPr/>
          </p:nvSpPr>
          <p:spPr>
            <a:xfrm>
              <a:off x="1870291" y="1853916"/>
              <a:ext cx="1655107" cy="255863"/>
            </a:xfrm>
            <a:prstGeom prst="rect">
              <a:avLst/>
            </a:prstGeom>
            <a:noFill/>
          </p:spPr>
          <p:txBody>
            <a:bodyPr wrap="square" rtlCol="0">
              <a:spAutoFit/>
            </a:bodyPr>
            <a:lstStyle/>
            <a:p>
              <a:r>
                <a:rPr kumimoji="1" lang="ja-JP" altLang="en-US" sz="1100"/>
                <a:t>見える化カスタム</a:t>
              </a:r>
              <a:r>
                <a:rPr kumimoji="1" lang="en-US" altLang="ja-JP" sz="1400" dirty="0"/>
                <a:t>Node</a:t>
              </a:r>
              <a:endParaRPr kumimoji="1" lang="ja-JP" altLang="en-US" sz="1400"/>
            </a:p>
          </p:txBody>
        </p:sp>
      </p:grpSp>
      <p:sp>
        <p:nvSpPr>
          <p:cNvPr id="30" name="テキスト ボックス 29">
            <a:extLst>
              <a:ext uri="{FF2B5EF4-FFF2-40B4-BE49-F238E27FC236}">
                <a16:creationId xmlns:a16="http://schemas.microsoft.com/office/drawing/2014/main" id="{749EECAC-74E8-E143-AFB9-7B16B8F44866}"/>
              </a:ext>
            </a:extLst>
          </p:cNvPr>
          <p:cNvSpPr txBox="1"/>
          <p:nvPr/>
        </p:nvSpPr>
        <p:spPr>
          <a:xfrm>
            <a:off x="1858344" y="4647430"/>
            <a:ext cx="3200077" cy="369332"/>
          </a:xfrm>
          <a:prstGeom prst="rect">
            <a:avLst/>
          </a:prstGeom>
          <a:solidFill>
            <a:schemeClr val="accent3">
              <a:lumMod val="25000"/>
            </a:schemeClr>
          </a:solidFill>
        </p:spPr>
        <p:txBody>
          <a:bodyPr wrap="square" rtlCol="0">
            <a:spAutoFit/>
          </a:bodyPr>
          <a:lstStyle/>
          <a:p>
            <a:r>
              <a:rPr kumimoji="1" lang="ja-JP" altLang="en-US">
                <a:solidFill>
                  <a:schemeClr val="tx2"/>
                </a:solidFill>
              </a:rPr>
              <a:t>オープンソースコミュニティ</a:t>
            </a:r>
          </a:p>
        </p:txBody>
      </p:sp>
      <p:sp>
        <p:nvSpPr>
          <p:cNvPr id="31" name="右矢印 30">
            <a:extLst>
              <a:ext uri="{FF2B5EF4-FFF2-40B4-BE49-F238E27FC236}">
                <a16:creationId xmlns:a16="http://schemas.microsoft.com/office/drawing/2014/main" id="{E16F41C8-9B15-4E47-8C35-8B4DE7097DAA}"/>
              </a:ext>
            </a:extLst>
          </p:cNvPr>
          <p:cNvSpPr/>
          <p:nvPr/>
        </p:nvSpPr>
        <p:spPr bwMode="auto">
          <a:xfrm>
            <a:off x="2181252" y="3635235"/>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2" name="右矢印 31">
            <a:extLst>
              <a:ext uri="{FF2B5EF4-FFF2-40B4-BE49-F238E27FC236}">
                <a16:creationId xmlns:a16="http://schemas.microsoft.com/office/drawing/2014/main" id="{DB0CC7C6-05EB-7645-973E-29020C2AE4FD}"/>
              </a:ext>
            </a:extLst>
          </p:cNvPr>
          <p:cNvSpPr/>
          <p:nvPr/>
        </p:nvSpPr>
        <p:spPr bwMode="auto">
          <a:xfrm rot="9110169">
            <a:off x="5476866" y="2359066"/>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3" name="右矢印 32">
            <a:extLst>
              <a:ext uri="{FF2B5EF4-FFF2-40B4-BE49-F238E27FC236}">
                <a16:creationId xmlns:a16="http://schemas.microsoft.com/office/drawing/2014/main" id="{88CB4B82-CDFA-814F-8DA6-9A27CA4E8834}"/>
              </a:ext>
            </a:extLst>
          </p:cNvPr>
          <p:cNvSpPr/>
          <p:nvPr/>
        </p:nvSpPr>
        <p:spPr bwMode="auto">
          <a:xfrm rot="11437323">
            <a:off x="5467856" y="4236919"/>
            <a:ext cx="716097" cy="439391"/>
          </a:xfrm>
          <a:prstGeom prst="rightArrow">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4" name="上下矢印 33">
            <a:extLst>
              <a:ext uri="{FF2B5EF4-FFF2-40B4-BE49-F238E27FC236}">
                <a16:creationId xmlns:a16="http://schemas.microsoft.com/office/drawing/2014/main" id="{D592E97E-86F7-3B4D-A0D9-416E5A073860}"/>
              </a:ext>
            </a:extLst>
          </p:cNvPr>
          <p:cNvSpPr/>
          <p:nvPr/>
        </p:nvSpPr>
        <p:spPr bwMode="auto">
          <a:xfrm>
            <a:off x="3828123" y="5096365"/>
            <a:ext cx="868239" cy="602506"/>
          </a:xfrm>
          <a:prstGeom prst="upDownArrow">
            <a:avLst>
              <a:gd name="adj1" fmla="val 50000"/>
              <a:gd name="adj2" fmla="val 30057"/>
            </a:avLst>
          </a:prstGeom>
          <a:solidFill>
            <a:schemeClr val="accent3">
              <a:lumMod val="2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35" name="角丸四角形 34">
            <a:extLst>
              <a:ext uri="{FF2B5EF4-FFF2-40B4-BE49-F238E27FC236}">
                <a16:creationId xmlns:a16="http://schemas.microsoft.com/office/drawing/2014/main" id="{B6921B22-BF3C-104F-9DA9-543D6A4FF901}"/>
              </a:ext>
            </a:extLst>
          </p:cNvPr>
          <p:cNvSpPr/>
          <p:nvPr/>
        </p:nvSpPr>
        <p:spPr bwMode="auto">
          <a:xfrm>
            <a:off x="349835" y="1405489"/>
            <a:ext cx="4958363" cy="1129053"/>
          </a:xfrm>
          <a:prstGeom prst="roundRect">
            <a:avLst/>
          </a:prstGeom>
          <a:solidFill>
            <a:schemeClr val="accent4"/>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a:solidFill>
                  <a:schemeClr val="tx2"/>
                </a:solidFill>
                <a:latin typeface="Arial" charset="0"/>
                <a:cs typeface="Arial" charset="0"/>
              </a:rPr>
              <a:t>ト</a:t>
            </a:r>
            <a:r>
              <a:rPr kumimoji="0" lang="ja-JP" altLang="en-US" sz="1800" b="0" i="0" u="none" strike="noStrike" cap="none" normalizeH="0" baseline="0">
                <a:ln>
                  <a:noFill/>
                </a:ln>
                <a:solidFill>
                  <a:schemeClr val="tx2"/>
                </a:solidFill>
                <a:effectLst/>
                <a:latin typeface="Arial" charset="0"/>
                <a:cs typeface="Arial" charset="0"/>
              </a:rPr>
              <a:t>ライ＆エラーを経た高付加価値な</a:t>
            </a:r>
            <a:r>
              <a:rPr kumimoji="0" lang="en-US" altLang="ja-JP" sz="1800" b="0" i="0" u="none" strike="noStrike" cap="none" normalizeH="0" baseline="0" dirty="0">
                <a:ln>
                  <a:noFill/>
                </a:ln>
                <a:solidFill>
                  <a:schemeClr val="tx2"/>
                </a:solidFill>
                <a:effectLst/>
                <a:latin typeface="Arial" charset="0"/>
                <a:cs typeface="Arial" charset="0"/>
              </a:rPr>
              <a:t>Node</a:t>
            </a:r>
            <a:r>
              <a:rPr kumimoji="0" lang="ja-JP" altLang="en-US" sz="1800" b="0" i="0" u="none" strike="noStrike" cap="none" normalizeH="0" baseline="0">
                <a:ln>
                  <a:noFill/>
                </a:ln>
                <a:solidFill>
                  <a:schemeClr val="tx2"/>
                </a:solidFill>
                <a:effectLst/>
                <a:latin typeface="Arial" charset="0"/>
                <a:cs typeface="Arial" charset="0"/>
              </a:rPr>
              <a:t>や、個別用途のアプリケーションやサービスは、プレミアムとして有償のビジネス</a:t>
            </a:r>
          </a:p>
        </p:txBody>
      </p:sp>
      <p:sp>
        <p:nvSpPr>
          <p:cNvPr id="36" name="日付プレースホルダー 35">
            <a:extLst>
              <a:ext uri="{FF2B5EF4-FFF2-40B4-BE49-F238E27FC236}">
                <a16:creationId xmlns:a16="http://schemas.microsoft.com/office/drawing/2014/main" id="{9E68CCA8-DD86-8D44-8F0D-9A47A1489704}"/>
              </a:ext>
            </a:extLst>
          </p:cNvPr>
          <p:cNvSpPr>
            <a:spLocks noGrp="1"/>
          </p:cNvSpPr>
          <p:nvPr>
            <p:ph type="dt" sz="half" idx="10"/>
          </p:nvPr>
        </p:nvSpPr>
        <p:spPr/>
        <p:txBody>
          <a:bodyPr/>
          <a:lstStyle/>
          <a:p>
            <a:r>
              <a:rPr kumimoji="1" lang="en-US" altLang="ja-JP"/>
              <a:t>2019/10/04</a:t>
            </a:r>
            <a:endParaRPr kumimoji="1" lang="ja-JP" altLang="en-US"/>
          </a:p>
        </p:txBody>
      </p:sp>
      <p:sp>
        <p:nvSpPr>
          <p:cNvPr id="37" name="フッター プレースホルダー 36">
            <a:extLst>
              <a:ext uri="{FF2B5EF4-FFF2-40B4-BE49-F238E27FC236}">
                <a16:creationId xmlns:a16="http://schemas.microsoft.com/office/drawing/2014/main" id="{7DCA704A-B297-274F-87B7-7E0BA6031CD2}"/>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38" name="スライド番号プレースホルダー 37">
            <a:extLst>
              <a:ext uri="{FF2B5EF4-FFF2-40B4-BE49-F238E27FC236}">
                <a16:creationId xmlns:a16="http://schemas.microsoft.com/office/drawing/2014/main" id="{456D9A3C-731B-2540-8C3B-1D9C8A101372}"/>
              </a:ext>
            </a:extLst>
          </p:cNvPr>
          <p:cNvSpPr>
            <a:spLocks noGrp="1"/>
          </p:cNvSpPr>
          <p:nvPr>
            <p:ph type="sldNum" sz="quarter" idx="12"/>
          </p:nvPr>
        </p:nvSpPr>
        <p:spPr/>
        <p:txBody>
          <a:bodyPr/>
          <a:lstStyle/>
          <a:p>
            <a:fld id="{78E8CB0D-5CF3-D74D-8043-C1424D1EE8AC}" type="slidenum">
              <a:rPr kumimoji="1" lang="ja-JP" altLang="en-US" smtClean="0"/>
              <a:t>34</a:t>
            </a:fld>
            <a:endParaRPr kumimoji="1" lang="ja-JP" altLang="en-US"/>
          </a:p>
        </p:txBody>
      </p:sp>
    </p:spTree>
    <p:extLst>
      <p:ext uri="{BB962C8B-B14F-4D97-AF65-F5344CB8AC3E}">
        <p14:creationId xmlns:p14="http://schemas.microsoft.com/office/powerpoint/2010/main" val="41846648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825A5-0008-FB4F-A0CA-AEE481E591C0}"/>
              </a:ext>
            </a:extLst>
          </p:cNvPr>
          <p:cNvSpPr>
            <a:spLocks noGrp="1"/>
          </p:cNvSpPr>
          <p:nvPr>
            <p:ph type="title"/>
          </p:nvPr>
        </p:nvSpPr>
        <p:spPr/>
        <p:txBody>
          <a:bodyPr/>
          <a:lstStyle/>
          <a:p>
            <a:r>
              <a:rPr kumimoji="1" lang="ja-JP" altLang="en-US" sz="3200"/>
              <a:t>本日用意しているカスタム</a:t>
            </a:r>
            <a:r>
              <a:rPr kumimoji="1" lang="en-US" altLang="ja-JP" sz="3200" dirty="0"/>
              <a:t>Node</a:t>
            </a:r>
            <a:endParaRPr kumimoji="1" lang="ja-JP" altLang="en-US" sz="3200"/>
          </a:p>
        </p:txBody>
      </p:sp>
      <p:sp>
        <p:nvSpPr>
          <p:cNvPr id="3" name="コンテンツ プレースホルダー 2">
            <a:extLst>
              <a:ext uri="{FF2B5EF4-FFF2-40B4-BE49-F238E27FC236}">
                <a16:creationId xmlns:a16="http://schemas.microsoft.com/office/drawing/2014/main" id="{2557664C-6107-0647-B448-FF153AF45FF3}"/>
              </a:ext>
            </a:extLst>
          </p:cNvPr>
          <p:cNvSpPr>
            <a:spLocks noGrp="1"/>
          </p:cNvSpPr>
          <p:nvPr>
            <p:ph idx="1"/>
          </p:nvPr>
        </p:nvSpPr>
        <p:spPr>
          <a:xfrm>
            <a:off x="457200" y="1484312"/>
            <a:ext cx="8291513" cy="5018087"/>
          </a:xfrm>
        </p:spPr>
        <p:txBody>
          <a:bodyPr/>
          <a:lstStyle/>
          <a:p>
            <a:r>
              <a:rPr lang="en-US" altLang="ja-JP" sz="2400" dirty="0" err="1"/>
              <a:t>GrovePi</a:t>
            </a:r>
            <a:r>
              <a:rPr lang="ja-JP" altLang="en-US" sz="2400"/>
              <a:t>センサ</a:t>
            </a:r>
            <a:endParaRPr lang="en-US" altLang="ja-JP" sz="2400" dirty="0"/>
          </a:p>
          <a:p>
            <a:pPr lvl="1"/>
            <a:r>
              <a:rPr lang="ja-JP" altLang="en-US" sz="2000"/>
              <a:t>温湿度センサ・ボタン・超音波距離センサ・</a:t>
            </a:r>
            <a:r>
              <a:rPr lang="en-US" altLang="ja-JP" sz="2000" dirty="0"/>
              <a:t>LED</a:t>
            </a:r>
            <a:r>
              <a:rPr lang="ja-JP" altLang="en-US" sz="2000"/>
              <a:t>ランプ</a:t>
            </a:r>
            <a:endParaRPr lang="en-US" altLang="ja-JP" sz="2000" dirty="0"/>
          </a:p>
          <a:p>
            <a:r>
              <a:rPr lang="en-US" altLang="ja-JP" sz="2400" dirty="0"/>
              <a:t>PLC</a:t>
            </a:r>
            <a:r>
              <a:rPr lang="ja-JP" altLang="en-US" sz="2400"/>
              <a:t>接続</a:t>
            </a:r>
            <a:r>
              <a:rPr lang="en-US" altLang="ja-JP" sz="2400" dirty="0"/>
              <a:t>Node</a:t>
            </a:r>
          </a:p>
          <a:p>
            <a:pPr lvl="1"/>
            <a:r>
              <a:rPr lang="ja-JP" altLang="en-US" sz="2000"/>
              <a:t>三菱</a:t>
            </a:r>
            <a:r>
              <a:rPr lang="en-US" altLang="ja-JP" sz="2000" dirty="0"/>
              <a:t>Q</a:t>
            </a:r>
            <a:r>
              <a:rPr lang="ja-JP" altLang="en-US" sz="2000"/>
              <a:t>シリーズ、</a:t>
            </a:r>
            <a:r>
              <a:rPr lang="en-US" altLang="ja-JP" sz="2000" dirty="0"/>
              <a:t>Schneider </a:t>
            </a:r>
            <a:r>
              <a:rPr lang="en-US" altLang="ja-JP" sz="2000" dirty="0" err="1"/>
              <a:t>Modicon</a:t>
            </a:r>
            <a:endParaRPr lang="en-US" altLang="ja-JP" sz="2000" dirty="0"/>
          </a:p>
          <a:p>
            <a:r>
              <a:rPr kumimoji="1" lang="en-US" altLang="ja-JP" sz="2800" dirty="0"/>
              <a:t>S</a:t>
            </a:r>
            <a:r>
              <a:rPr lang="en-US" altLang="ja-JP" sz="2800" dirty="0"/>
              <a:t>chneider</a:t>
            </a:r>
            <a:r>
              <a:rPr lang="ja-JP" altLang="en-US" sz="2800"/>
              <a:t>タッチパネル表示機</a:t>
            </a:r>
            <a:r>
              <a:rPr lang="en-US" altLang="ja-JP" sz="2800" dirty="0"/>
              <a:t>ST</a:t>
            </a:r>
            <a:r>
              <a:rPr lang="ja-JP" altLang="en-US" sz="2800"/>
              <a:t>シリーズ</a:t>
            </a:r>
            <a:endParaRPr kumimoji="1" lang="en-US" altLang="ja-JP" sz="2800" dirty="0"/>
          </a:p>
          <a:p>
            <a:r>
              <a:rPr lang="en-US" altLang="ja-JP" sz="2400" dirty="0" err="1"/>
              <a:t>EnOcean</a:t>
            </a:r>
            <a:r>
              <a:rPr lang="ja-JP" altLang="en-US" sz="2400"/>
              <a:t>センサ</a:t>
            </a:r>
            <a:endParaRPr lang="en-US" altLang="ja-JP" sz="2400" dirty="0"/>
          </a:p>
          <a:p>
            <a:pPr lvl="1"/>
            <a:r>
              <a:rPr lang="ja-JP" altLang="en-US" sz="2000"/>
              <a:t>温湿度センサ・電流センサ・ロッカースイッチ・人感センサ</a:t>
            </a:r>
            <a:endParaRPr lang="en-US" altLang="ja-JP" sz="2000" dirty="0"/>
          </a:p>
          <a:p>
            <a:r>
              <a:rPr lang="en-US" altLang="ja-JP" sz="2400" dirty="0"/>
              <a:t>RFID</a:t>
            </a:r>
            <a:r>
              <a:rPr lang="ja-JP" altLang="en-US" sz="2400"/>
              <a:t>リーダ（</a:t>
            </a:r>
            <a:r>
              <a:rPr lang="en-US" altLang="ja-JP" sz="2400" dirty="0"/>
              <a:t>Sony</a:t>
            </a:r>
            <a:r>
              <a:rPr lang="ja-JP" altLang="en-US" sz="2400"/>
              <a:t>の</a:t>
            </a:r>
            <a:r>
              <a:rPr lang="en-US" altLang="ja-JP" sz="2400" dirty="0" err="1"/>
              <a:t>Pasori</a:t>
            </a:r>
            <a:r>
              <a:rPr lang="ja-JP" altLang="en-US" sz="2400"/>
              <a:t>）</a:t>
            </a:r>
            <a:endParaRPr kumimoji="1" lang="en-US" altLang="ja-JP" sz="2400" dirty="0"/>
          </a:p>
          <a:p>
            <a:endParaRPr lang="en-US" altLang="ja-JP" sz="2400" dirty="0"/>
          </a:p>
          <a:p>
            <a:r>
              <a:rPr kumimoji="1" lang="ja-JP" altLang="en-US" sz="2400"/>
              <a:t>クラウド接続</a:t>
            </a:r>
            <a:r>
              <a:rPr kumimoji="1" lang="en-US" altLang="ja-JP" sz="2400" dirty="0"/>
              <a:t>Node</a:t>
            </a:r>
          </a:p>
          <a:p>
            <a:pPr lvl="1"/>
            <a:r>
              <a:rPr kumimoji="1" lang="en-US" altLang="ja-JP" sz="2000" dirty="0"/>
              <a:t>Web</a:t>
            </a:r>
            <a:r>
              <a:rPr kumimoji="1" lang="ja-JP" altLang="en-US" sz="2000"/>
              <a:t>サービス型</a:t>
            </a:r>
            <a:r>
              <a:rPr kumimoji="1" lang="en-US" altLang="ja-JP" sz="2000" dirty="0"/>
              <a:t>IoT</a:t>
            </a:r>
            <a:r>
              <a:rPr kumimoji="1" lang="ja-JP" altLang="en-US" sz="2000"/>
              <a:t>プラットフォーム</a:t>
            </a:r>
            <a:r>
              <a:rPr kumimoji="1" lang="en-US" altLang="ja-JP" sz="2000" dirty="0"/>
              <a:t> </a:t>
            </a:r>
            <a:r>
              <a:rPr kumimoji="1" lang="en-US" altLang="ja-JP" sz="2000" dirty="0" err="1"/>
              <a:t>ia</a:t>
            </a:r>
            <a:r>
              <a:rPr kumimoji="1" lang="en-US" altLang="ja-JP" sz="2000" dirty="0"/>
              <a:t>-cloud</a:t>
            </a:r>
          </a:p>
          <a:p>
            <a:pPr lvl="1"/>
            <a:r>
              <a:rPr lang="en-US" altLang="ja-JP" sz="2000" dirty="0"/>
              <a:t>VPN</a:t>
            </a:r>
            <a:r>
              <a:rPr lang="ja-JP" altLang="en-US" sz="2000"/>
              <a:t>を使わない安全な</a:t>
            </a:r>
            <a:r>
              <a:rPr lang="en-US" altLang="ja-JP" sz="2000" dirty="0" err="1"/>
              <a:t>IIoT</a:t>
            </a:r>
            <a:r>
              <a:rPr lang="ja-JP" altLang="en-US" sz="2000"/>
              <a:t>サービス</a:t>
            </a:r>
            <a:r>
              <a:rPr lang="en-US" altLang="ja-JP" sz="2000" dirty="0"/>
              <a:t> </a:t>
            </a:r>
            <a:r>
              <a:rPr kumimoji="1" lang="en-US" altLang="ja-JP" sz="2000" dirty="0" err="1"/>
              <a:t>iBRESS</a:t>
            </a:r>
            <a:r>
              <a:rPr kumimoji="1" lang="ja-JP" altLang="en-US" sz="2000"/>
              <a:t>クラウド</a:t>
            </a:r>
            <a:endParaRPr kumimoji="1" lang="en-US" altLang="ja-JP" sz="2000" dirty="0"/>
          </a:p>
        </p:txBody>
      </p:sp>
      <p:sp>
        <p:nvSpPr>
          <p:cNvPr id="4" name="日付プレースホルダー 3">
            <a:extLst>
              <a:ext uri="{FF2B5EF4-FFF2-40B4-BE49-F238E27FC236}">
                <a16:creationId xmlns:a16="http://schemas.microsoft.com/office/drawing/2014/main" id="{3E5B08F3-1EC0-D645-9656-F5B479E268DD}"/>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C8ADCAE5-7262-1341-A2B9-16C5DF03572E}"/>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6A4177FF-7B99-8A4F-AE3C-0335170B6638}"/>
              </a:ext>
            </a:extLst>
          </p:cNvPr>
          <p:cNvSpPr>
            <a:spLocks noGrp="1"/>
          </p:cNvSpPr>
          <p:nvPr>
            <p:ph type="sldNum" sz="quarter" idx="12"/>
          </p:nvPr>
        </p:nvSpPr>
        <p:spPr/>
        <p:txBody>
          <a:bodyPr/>
          <a:lstStyle/>
          <a:p>
            <a:fld id="{78E8CB0D-5CF3-D74D-8043-C1424D1EE8AC}" type="slidenum">
              <a:rPr kumimoji="1" lang="ja-JP" altLang="en-US" smtClean="0"/>
              <a:t>35</a:t>
            </a:fld>
            <a:endParaRPr kumimoji="1" lang="ja-JP" altLang="en-US"/>
          </a:p>
        </p:txBody>
      </p:sp>
    </p:spTree>
    <p:extLst>
      <p:ext uri="{BB962C8B-B14F-4D97-AF65-F5344CB8AC3E}">
        <p14:creationId xmlns:p14="http://schemas.microsoft.com/office/powerpoint/2010/main" val="2460599659"/>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825A5-0008-FB4F-A0CA-AEE481E591C0}"/>
              </a:ext>
            </a:extLst>
          </p:cNvPr>
          <p:cNvSpPr>
            <a:spLocks noGrp="1"/>
          </p:cNvSpPr>
          <p:nvPr>
            <p:ph type="title"/>
          </p:nvPr>
        </p:nvSpPr>
        <p:spPr/>
        <p:txBody>
          <a:bodyPr/>
          <a:lstStyle/>
          <a:p>
            <a:r>
              <a:rPr kumimoji="1" lang="ja-JP" altLang="en-US"/>
              <a:t>追加予定のエッジアプリ</a:t>
            </a:r>
            <a:r>
              <a:rPr kumimoji="1" lang="en-US" altLang="ja-JP" dirty="0"/>
              <a:t>Node</a:t>
            </a:r>
            <a:endParaRPr kumimoji="1" lang="ja-JP" altLang="en-US"/>
          </a:p>
        </p:txBody>
      </p:sp>
      <p:sp>
        <p:nvSpPr>
          <p:cNvPr id="3" name="コンテンツ プレースホルダー 2">
            <a:extLst>
              <a:ext uri="{FF2B5EF4-FFF2-40B4-BE49-F238E27FC236}">
                <a16:creationId xmlns:a16="http://schemas.microsoft.com/office/drawing/2014/main" id="{2557664C-6107-0647-B448-FF153AF45FF3}"/>
              </a:ext>
            </a:extLst>
          </p:cNvPr>
          <p:cNvSpPr>
            <a:spLocks noGrp="1"/>
          </p:cNvSpPr>
          <p:nvPr>
            <p:ph idx="1"/>
          </p:nvPr>
        </p:nvSpPr>
        <p:spPr>
          <a:xfrm>
            <a:off x="457200" y="1308100"/>
            <a:ext cx="8291513" cy="5251449"/>
          </a:xfrm>
        </p:spPr>
        <p:txBody>
          <a:bodyPr/>
          <a:lstStyle/>
          <a:p>
            <a:pPr>
              <a:spcBef>
                <a:spcPts val="400"/>
              </a:spcBef>
            </a:pPr>
            <a:r>
              <a:rPr lang="en-US" altLang="ja-JP" sz="2400" dirty="0"/>
              <a:t>PLC</a:t>
            </a:r>
            <a:r>
              <a:rPr lang="ja-JP" altLang="en-US" sz="2400"/>
              <a:t>接続</a:t>
            </a:r>
            <a:r>
              <a:rPr lang="en-US" altLang="ja-JP" sz="2400" dirty="0"/>
              <a:t>Node</a:t>
            </a:r>
            <a:r>
              <a:rPr lang="ja-JP" altLang="en-US" sz="2400"/>
              <a:t>の追加</a:t>
            </a:r>
            <a:endParaRPr lang="en-US" altLang="ja-JP" sz="2400" dirty="0"/>
          </a:p>
          <a:p>
            <a:pPr lvl="1">
              <a:spcBef>
                <a:spcPts val="400"/>
              </a:spcBef>
            </a:pPr>
            <a:r>
              <a:rPr lang="ja-JP" altLang="en-US" sz="2000"/>
              <a:t>三菱各シリーズ、オムロン、その他</a:t>
            </a:r>
            <a:r>
              <a:rPr lang="en-US" altLang="ja-JP" sz="2000" dirty="0"/>
              <a:t>Modbus</a:t>
            </a:r>
            <a:r>
              <a:rPr lang="ja-JP" altLang="en-US" sz="2000"/>
              <a:t>経由での</a:t>
            </a:r>
            <a:r>
              <a:rPr lang="en-US" altLang="ja-JP" sz="2000" dirty="0"/>
              <a:t>PLC</a:t>
            </a:r>
          </a:p>
          <a:p>
            <a:pPr>
              <a:spcBef>
                <a:spcPts val="400"/>
              </a:spcBef>
            </a:pPr>
            <a:r>
              <a:rPr kumimoji="1" lang="ja-JP" altLang="en-US" sz="2400"/>
              <a:t>オムロン温度調節計</a:t>
            </a:r>
            <a:endParaRPr kumimoji="1" lang="en-US" altLang="ja-JP" sz="2400" dirty="0"/>
          </a:p>
          <a:p>
            <a:pPr>
              <a:spcBef>
                <a:spcPts val="400"/>
              </a:spcBef>
            </a:pPr>
            <a:r>
              <a:rPr lang="ja-JP" altLang="en-US" sz="2400"/>
              <a:t>リモート</a:t>
            </a:r>
            <a:r>
              <a:rPr lang="en-US" altLang="ja-JP" sz="2400" dirty="0"/>
              <a:t>IO</a:t>
            </a:r>
            <a:r>
              <a:rPr lang="ja-JP" altLang="en-US" sz="2400"/>
              <a:t>（アナログ入力・デジタル入力）</a:t>
            </a:r>
            <a:endParaRPr lang="en-US" altLang="ja-JP" sz="2400" dirty="0"/>
          </a:p>
          <a:p>
            <a:pPr>
              <a:spcBef>
                <a:spcPts val="400"/>
              </a:spcBef>
            </a:pPr>
            <a:r>
              <a:rPr kumimoji="1" lang="en-US" altLang="ja-JP" sz="2400" dirty="0"/>
              <a:t>OPC-UA</a:t>
            </a:r>
            <a:r>
              <a:rPr kumimoji="1" lang="ja-JP" altLang="en-US" sz="2400"/>
              <a:t> クライアント</a:t>
            </a:r>
            <a:endParaRPr kumimoji="1" lang="en-US" altLang="ja-JP" sz="2400" dirty="0"/>
          </a:p>
          <a:p>
            <a:pPr>
              <a:spcBef>
                <a:spcPts val="400"/>
              </a:spcBef>
            </a:pPr>
            <a:r>
              <a:rPr lang="ja-JP" altLang="en-US" sz="2400"/>
              <a:t>バーコードリーダ</a:t>
            </a:r>
            <a:endParaRPr lang="en-US" altLang="ja-JP" sz="2400" dirty="0"/>
          </a:p>
          <a:p>
            <a:pPr>
              <a:spcBef>
                <a:spcPts val="400"/>
              </a:spcBef>
            </a:pPr>
            <a:r>
              <a:rPr lang="ja-JP" altLang="en-US" sz="2400"/>
              <a:t>ラピスセミコンの</a:t>
            </a:r>
            <a:r>
              <a:rPr lang="en-US" altLang="ja-JP" sz="2400" dirty="0"/>
              <a:t>Lazurite</a:t>
            </a:r>
            <a:r>
              <a:rPr lang="ja-JP" altLang="en-US" sz="2400"/>
              <a:t>無線センサ</a:t>
            </a:r>
            <a:endParaRPr lang="en-US" altLang="ja-JP" sz="2400" dirty="0"/>
          </a:p>
          <a:p>
            <a:pPr>
              <a:spcBef>
                <a:spcPts val="400"/>
              </a:spcBef>
            </a:pPr>
            <a:r>
              <a:rPr lang="ja-JP" altLang="en-US" sz="2400"/>
              <a:t>故障予知用振動センサ</a:t>
            </a:r>
            <a:endParaRPr lang="en-US" altLang="ja-JP" sz="2400" dirty="0"/>
          </a:p>
          <a:p>
            <a:pPr>
              <a:spcBef>
                <a:spcPts val="400"/>
              </a:spcBef>
            </a:pPr>
            <a:r>
              <a:rPr lang="ja-JP" altLang="en-US" sz="2400"/>
              <a:t>ロボットコントローラ</a:t>
            </a:r>
            <a:endParaRPr lang="en-US" altLang="ja-JP" sz="2400" dirty="0"/>
          </a:p>
          <a:p>
            <a:pPr>
              <a:spcBef>
                <a:spcPts val="400"/>
              </a:spcBef>
            </a:pPr>
            <a:endParaRPr lang="en-US" altLang="ja-JP" sz="2400" dirty="0"/>
          </a:p>
          <a:p>
            <a:pPr>
              <a:spcBef>
                <a:spcPts val="400"/>
              </a:spcBef>
            </a:pPr>
            <a:r>
              <a:rPr kumimoji="1" lang="ja-JP" altLang="en-US" sz="2400"/>
              <a:t>クラウド接続</a:t>
            </a:r>
            <a:r>
              <a:rPr kumimoji="1" lang="en-US" altLang="ja-JP" sz="2400" dirty="0"/>
              <a:t>Node</a:t>
            </a:r>
          </a:p>
          <a:p>
            <a:pPr lvl="1">
              <a:spcBef>
                <a:spcPts val="400"/>
              </a:spcBef>
            </a:pPr>
            <a:r>
              <a:rPr lang="ja-JP" altLang="en-US" sz="2000"/>
              <a:t>各社の専用</a:t>
            </a:r>
            <a:r>
              <a:rPr lang="en-US" altLang="ja-JP" sz="2000" dirty="0"/>
              <a:t>IoT</a:t>
            </a:r>
            <a:r>
              <a:rPr lang="ja-JP" altLang="en-US" sz="2000"/>
              <a:t>サービス</a:t>
            </a:r>
            <a:endParaRPr lang="en-US" altLang="ja-JP" sz="2000" dirty="0"/>
          </a:p>
          <a:p>
            <a:pPr lvl="1">
              <a:spcBef>
                <a:spcPts val="400"/>
              </a:spcBef>
            </a:pPr>
            <a:r>
              <a:rPr kumimoji="1" lang="en-US" altLang="ja-JP" sz="2000" dirty="0" err="1"/>
              <a:t>AWSIoT</a:t>
            </a:r>
            <a:r>
              <a:rPr kumimoji="1" lang="ja-JP" altLang="en-US" sz="2000"/>
              <a:t>、</a:t>
            </a:r>
            <a:r>
              <a:rPr lang="en-US" altLang="ja-JP" sz="2000" dirty="0"/>
              <a:t>Azure</a:t>
            </a:r>
            <a:r>
              <a:rPr lang="ja-JP" altLang="en-US" sz="2000"/>
              <a:t> </a:t>
            </a:r>
            <a:r>
              <a:rPr lang="en-US" altLang="ja-JP" sz="2000" dirty="0"/>
              <a:t>Event</a:t>
            </a:r>
            <a:r>
              <a:rPr lang="ja-JP" altLang="en-US" sz="2000"/>
              <a:t> </a:t>
            </a:r>
            <a:r>
              <a:rPr lang="en-US" altLang="ja-JP" sz="2000" dirty="0"/>
              <a:t>Hub</a:t>
            </a:r>
            <a:r>
              <a:rPr lang="ja-JP" altLang="en-US" sz="2000"/>
              <a:t> などのクラウドサービス</a:t>
            </a:r>
            <a:endParaRPr kumimoji="1" lang="en-US" altLang="ja-JP" sz="2000" dirty="0"/>
          </a:p>
        </p:txBody>
      </p:sp>
      <p:sp>
        <p:nvSpPr>
          <p:cNvPr id="4" name="日付プレースホルダー 3">
            <a:extLst>
              <a:ext uri="{FF2B5EF4-FFF2-40B4-BE49-F238E27FC236}">
                <a16:creationId xmlns:a16="http://schemas.microsoft.com/office/drawing/2014/main" id="{3E5B08F3-1EC0-D645-9656-F5B479E268DD}"/>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C8ADCAE5-7262-1341-A2B9-16C5DF03572E}"/>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6A4177FF-7B99-8A4F-AE3C-0335170B6638}"/>
              </a:ext>
            </a:extLst>
          </p:cNvPr>
          <p:cNvSpPr>
            <a:spLocks noGrp="1"/>
          </p:cNvSpPr>
          <p:nvPr>
            <p:ph type="sldNum" sz="quarter" idx="12"/>
          </p:nvPr>
        </p:nvSpPr>
        <p:spPr/>
        <p:txBody>
          <a:bodyPr/>
          <a:lstStyle/>
          <a:p>
            <a:fld id="{78E8CB0D-5CF3-D74D-8043-C1424D1EE8AC}" type="slidenum">
              <a:rPr kumimoji="1" lang="ja-JP" altLang="en-US" smtClean="0"/>
              <a:t>36</a:t>
            </a:fld>
            <a:endParaRPr kumimoji="1" lang="ja-JP" altLang="en-US"/>
          </a:p>
        </p:txBody>
      </p:sp>
      <p:sp>
        <p:nvSpPr>
          <p:cNvPr id="7" name="角丸四角形 6">
            <a:extLst>
              <a:ext uri="{FF2B5EF4-FFF2-40B4-BE49-F238E27FC236}">
                <a16:creationId xmlns:a16="http://schemas.microsoft.com/office/drawing/2014/main" id="{543EDEDF-8F74-1F42-B2C7-5FAD7D36993F}"/>
              </a:ext>
            </a:extLst>
          </p:cNvPr>
          <p:cNvSpPr/>
          <p:nvPr/>
        </p:nvSpPr>
        <p:spPr bwMode="auto">
          <a:xfrm rot="20667564">
            <a:off x="4005242" y="4374570"/>
            <a:ext cx="4761608" cy="858324"/>
          </a:xfrm>
          <a:prstGeom prst="roundRect">
            <a:avLst/>
          </a:prstGeom>
          <a:solidFill>
            <a:schemeClr val="accent2"/>
          </a:solidFill>
          <a:ln w="762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a:ln>
                  <a:noFill/>
                </a:ln>
                <a:solidFill>
                  <a:schemeClr val="tx2"/>
                </a:solidFill>
                <a:effectLst/>
                <a:latin typeface="Arial" charset="0"/>
                <a:cs typeface="Arial" charset="0"/>
              </a:rPr>
              <a:t>ぜひ皆さんのニーズをお聞かせください。</a:t>
            </a:r>
            <a:endParaRPr kumimoji="0" lang="en-US" altLang="ja-JP" sz="1800" b="0" i="0" u="none" strike="noStrike" cap="none" normalizeH="0" baseline="0" dirty="0">
              <a:ln>
                <a:noFill/>
              </a:ln>
              <a:solidFill>
                <a:schemeClr val="tx2"/>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a:ln>
                  <a:noFill/>
                </a:ln>
                <a:solidFill>
                  <a:schemeClr val="tx2"/>
                </a:solidFill>
                <a:effectLst/>
                <a:latin typeface="Arial" charset="0"/>
                <a:cs typeface="Arial" charset="0"/>
              </a:rPr>
              <a:t>工作機械や射出成形機も・・・</a:t>
            </a:r>
          </a:p>
        </p:txBody>
      </p:sp>
    </p:spTree>
    <p:extLst>
      <p:ext uri="{BB962C8B-B14F-4D97-AF65-F5344CB8AC3E}">
        <p14:creationId xmlns:p14="http://schemas.microsoft.com/office/powerpoint/2010/main" val="28376045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740BEFA5-5B4E-1047-A269-D61EF9AA1BC3}"/>
              </a:ext>
            </a:extLst>
          </p:cNvPr>
          <p:cNvSpPr>
            <a:spLocks noGrp="1"/>
          </p:cNvSpPr>
          <p:nvPr>
            <p:ph type="title"/>
          </p:nvPr>
        </p:nvSpPr>
        <p:spPr/>
        <p:txBody>
          <a:bodyPr/>
          <a:lstStyle/>
          <a:p>
            <a:pPr algn="ctr"/>
            <a:r>
              <a:rPr kumimoji="1" lang="ja-JP" altLang="en-US" sz="2800"/>
              <a:t>中小製造業の未来を、</a:t>
            </a:r>
            <a:r>
              <a:rPr lang="ja-JP" altLang="en-US" sz="2800"/>
              <a:t>一緒</a:t>
            </a:r>
            <a:r>
              <a:rPr kumimoji="1" lang="ja-JP" altLang="en-US" sz="2800"/>
              <a:t>に拓きましょう。</a:t>
            </a:r>
          </a:p>
        </p:txBody>
      </p:sp>
      <p:sp>
        <p:nvSpPr>
          <p:cNvPr id="8" name="テキスト プレースホルダー 7">
            <a:extLst>
              <a:ext uri="{FF2B5EF4-FFF2-40B4-BE49-F238E27FC236}">
                <a16:creationId xmlns:a16="http://schemas.microsoft.com/office/drawing/2014/main" id="{00B1D4F8-00A9-CF4F-9FE6-E8789527A00C}"/>
              </a:ext>
            </a:extLst>
          </p:cNvPr>
          <p:cNvSpPr>
            <a:spLocks noGrp="1"/>
          </p:cNvSpPr>
          <p:nvPr>
            <p:ph type="body" idx="1"/>
          </p:nvPr>
        </p:nvSpPr>
        <p:spPr/>
        <p:txBody>
          <a:bodyPr/>
          <a:lstStyle/>
          <a:p>
            <a:pPr algn="ctr"/>
            <a:r>
              <a:rPr lang="ja-JP" altLang="en-US"/>
              <a:t>一日お疲れ様でした。</a:t>
            </a:r>
            <a:endParaRPr kumimoji="1" lang="en-US" altLang="ja-JP" dirty="0"/>
          </a:p>
          <a:p>
            <a:pPr algn="ctr"/>
            <a:r>
              <a:rPr kumimoji="1" lang="ja-JP" altLang="en-US"/>
              <a:t>ありがとうございました。</a:t>
            </a:r>
            <a:endParaRPr kumimoji="1" lang="en-US" altLang="ja-JP" dirty="0"/>
          </a:p>
          <a:p>
            <a:pPr algn="ctr"/>
            <a:endParaRPr kumimoji="1" lang="ja-JP" altLang="en-US"/>
          </a:p>
        </p:txBody>
      </p:sp>
      <p:sp>
        <p:nvSpPr>
          <p:cNvPr id="4" name="日付プレースホルダー 3">
            <a:extLst>
              <a:ext uri="{FF2B5EF4-FFF2-40B4-BE49-F238E27FC236}">
                <a16:creationId xmlns:a16="http://schemas.microsoft.com/office/drawing/2014/main" id="{EDB98A6C-606C-6149-AFF3-5DB0FBAF7E5B}"/>
              </a:ext>
            </a:extLst>
          </p:cNvPr>
          <p:cNvSpPr>
            <a:spLocks noGrp="1"/>
          </p:cNvSpPr>
          <p:nvPr>
            <p:ph type="dt" sz="half" idx="10"/>
          </p:nvPr>
        </p:nvSpPr>
        <p:spPr/>
        <p:txBody>
          <a:bodyPr/>
          <a:lstStyle/>
          <a:p>
            <a:r>
              <a:rPr kumimoji="1" lang="en-US" altLang="ja-JP"/>
              <a:t>2019/10/04</a:t>
            </a:r>
            <a:endParaRPr kumimoji="1" lang="ja-JP" altLang="en-US"/>
          </a:p>
        </p:txBody>
      </p:sp>
      <p:sp>
        <p:nvSpPr>
          <p:cNvPr id="5" name="フッター プレースホルダー 4">
            <a:extLst>
              <a:ext uri="{FF2B5EF4-FFF2-40B4-BE49-F238E27FC236}">
                <a16:creationId xmlns:a16="http://schemas.microsoft.com/office/drawing/2014/main" id="{B9CA7DE9-6C85-6C45-BB12-FCAB09B0D999}"/>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6" name="スライド番号プレースホルダー 5">
            <a:extLst>
              <a:ext uri="{FF2B5EF4-FFF2-40B4-BE49-F238E27FC236}">
                <a16:creationId xmlns:a16="http://schemas.microsoft.com/office/drawing/2014/main" id="{0225CD96-2055-DD44-BE68-74661771B982}"/>
              </a:ext>
            </a:extLst>
          </p:cNvPr>
          <p:cNvSpPr>
            <a:spLocks noGrp="1"/>
          </p:cNvSpPr>
          <p:nvPr>
            <p:ph type="sldNum" sz="quarter" idx="12"/>
          </p:nvPr>
        </p:nvSpPr>
        <p:spPr/>
        <p:txBody>
          <a:bodyPr/>
          <a:lstStyle/>
          <a:p>
            <a:fld id="{78E8CB0D-5CF3-D74D-8043-C1424D1EE8AC}" type="slidenum">
              <a:rPr kumimoji="1" lang="ja-JP" altLang="en-US" smtClean="0"/>
              <a:t>37</a:t>
            </a:fld>
            <a:endParaRPr kumimoji="1" lang="ja-JP" altLang="en-US"/>
          </a:p>
        </p:txBody>
      </p:sp>
    </p:spTree>
    <p:extLst>
      <p:ext uri="{BB962C8B-B14F-4D97-AF65-F5344CB8AC3E}">
        <p14:creationId xmlns:p14="http://schemas.microsoft.com/office/powerpoint/2010/main" val="125303667"/>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0BFB7-4DDA-924D-B910-9A6FE1A78649}"/>
              </a:ext>
            </a:extLst>
          </p:cNvPr>
          <p:cNvSpPr>
            <a:spLocks noGrp="1"/>
          </p:cNvSpPr>
          <p:nvPr>
            <p:ph type="title"/>
          </p:nvPr>
        </p:nvSpPr>
        <p:spPr/>
        <p:txBody>
          <a:bodyPr/>
          <a:lstStyle/>
          <a:p>
            <a:r>
              <a:rPr kumimoji="1" lang="ja-JP" altLang="en-US" sz="2800"/>
              <a:t>中小製造業の</a:t>
            </a:r>
            <a:r>
              <a:rPr kumimoji="1" lang="en-US" altLang="ja-JP" sz="2800" dirty="0"/>
              <a:t>IoT</a:t>
            </a:r>
            <a:r>
              <a:rPr kumimoji="1" lang="ja-JP" altLang="en-US" sz="2800"/>
              <a:t>活用に</a:t>
            </a:r>
            <a:br>
              <a:rPr kumimoji="1" lang="en-US" altLang="ja-JP" sz="2800" dirty="0"/>
            </a:br>
            <a:r>
              <a:rPr kumimoji="1" lang="ja-JP" altLang="en-US"/>
              <a:t>必要な要素とその現状</a:t>
            </a:r>
          </a:p>
        </p:txBody>
      </p:sp>
      <p:sp>
        <p:nvSpPr>
          <p:cNvPr id="3" name="コンテンツ プレースホルダー 2">
            <a:extLst>
              <a:ext uri="{FF2B5EF4-FFF2-40B4-BE49-F238E27FC236}">
                <a16:creationId xmlns:a16="http://schemas.microsoft.com/office/drawing/2014/main" id="{4C5DA8CB-9FEA-9543-A111-4045EDFA210E}"/>
              </a:ext>
            </a:extLst>
          </p:cNvPr>
          <p:cNvSpPr>
            <a:spLocks noGrp="1"/>
          </p:cNvSpPr>
          <p:nvPr>
            <p:ph idx="1"/>
          </p:nvPr>
        </p:nvSpPr>
        <p:spPr>
          <a:xfrm>
            <a:off x="457200" y="1447737"/>
            <a:ext cx="8291513" cy="4608512"/>
          </a:xfrm>
        </p:spPr>
        <p:txBody>
          <a:bodyPr/>
          <a:lstStyle/>
          <a:p>
            <a:r>
              <a:rPr kumimoji="1" lang="ja-JP" altLang="en-US" sz="2400"/>
              <a:t>手軽に使えるクラウドサービス</a:t>
            </a:r>
            <a:endParaRPr kumimoji="1" lang="en-US" altLang="ja-JP" sz="2400" dirty="0"/>
          </a:p>
          <a:p>
            <a:pPr lvl="1"/>
            <a:r>
              <a:rPr lang="ja-JP" altLang="en-US" sz="2000"/>
              <a:t>収集したデータを保管するためのクラウドサービス</a:t>
            </a:r>
            <a:endParaRPr lang="en-US" altLang="ja-JP" sz="2000" dirty="0"/>
          </a:p>
          <a:p>
            <a:pPr lvl="1"/>
            <a:r>
              <a:rPr kumimoji="1" lang="ja-JP" altLang="en-US" sz="2000"/>
              <a:t>自社でサーバを設置・保守できる人材がいない</a:t>
            </a:r>
            <a:endParaRPr kumimoji="1" lang="en-US" altLang="ja-JP" sz="2000" dirty="0"/>
          </a:p>
          <a:p>
            <a:pPr lvl="1"/>
            <a:r>
              <a:rPr lang="ja-JP" altLang="en-US" sz="2000"/>
              <a:t>クラウドのサービスも設定や使いこなしが難しい</a:t>
            </a:r>
            <a:endParaRPr kumimoji="1" lang="en-US" altLang="ja-JP" sz="2000" dirty="0"/>
          </a:p>
          <a:p>
            <a:r>
              <a:rPr kumimoji="1" lang="ja-JP" altLang="en-US" sz="2400"/>
              <a:t>現場のエッジアプリ</a:t>
            </a:r>
            <a:endParaRPr kumimoji="1" lang="en-US" altLang="ja-JP" sz="2400" dirty="0"/>
          </a:p>
          <a:p>
            <a:pPr lvl="1"/>
            <a:r>
              <a:rPr lang="ja-JP" altLang="en-US" sz="2000"/>
              <a:t>生産現場のデータを収集するゲートウエイアプリケーション</a:t>
            </a:r>
            <a:endParaRPr lang="en-US" altLang="ja-JP" sz="2000" dirty="0"/>
          </a:p>
          <a:p>
            <a:pPr lvl="1"/>
            <a:r>
              <a:rPr kumimoji="1" lang="ja-JP" altLang="en-US" sz="2000"/>
              <a:t>現場の設備・制御機器・センサのデータをどうやって繋ぐのか</a:t>
            </a:r>
            <a:endParaRPr kumimoji="1" lang="en-US" altLang="ja-JP" sz="2000" dirty="0"/>
          </a:p>
          <a:p>
            <a:pPr lvl="1"/>
            <a:r>
              <a:rPr kumimoji="1" lang="ja-JP" altLang="en-US" sz="2000"/>
              <a:t>安全で安価なクラウド接続がわからない</a:t>
            </a:r>
            <a:endParaRPr kumimoji="1" lang="en-US" altLang="ja-JP" sz="2000" dirty="0"/>
          </a:p>
          <a:p>
            <a:r>
              <a:rPr kumimoji="1" lang="ja-JP" altLang="en-US" sz="2400"/>
              <a:t>見える化・分析するアプリ</a:t>
            </a:r>
            <a:endParaRPr kumimoji="1" lang="en-US" altLang="ja-JP" sz="2400" dirty="0"/>
          </a:p>
          <a:p>
            <a:pPr lvl="1"/>
            <a:r>
              <a:rPr lang="ja-JP" altLang="en-US" sz="2000"/>
              <a:t>収集したデーを見える化し、分析するためのアプリケーション</a:t>
            </a:r>
            <a:endParaRPr lang="en-US" altLang="ja-JP" sz="2000" dirty="0"/>
          </a:p>
          <a:p>
            <a:pPr lvl="1"/>
            <a:r>
              <a:rPr kumimoji="1" lang="ja-JP" altLang="en-US" sz="2000"/>
              <a:t>データベースや</a:t>
            </a:r>
            <a:r>
              <a:rPr kumimoji="1" lang="en-US" altLang="ja-JP" sz="2000" dirty="0"/>
              <a:t>BI</a:t>
            </a:r>
            <a:r>
              <a:rPr kumimoji="1" lang="ja-JP" altLang="en-US" sz="2000"/>
              <a:t>ツールの知識が必要で敷居が高い</a:t>
            </a:r>
            <a:endParaRPr kumimoji="1" lang="en-US" altLang="ja-JP" sz="2000" dirty="0"/>
          </a:p>
        </p:txBody>
      </p:sp>
      <p:sp>
        <p:nvSpPr>
          <p:cNvPr id="5" name="角丸四角形 4">
            <a:extLst>
              <a:ext uri="{FF2B5EF4-FFF2-40B4-BE49-F238E27FC236}">
                <a16:creationId xmlns:a16="http://schemas.microsoft.com/office/drawing/2014/main" id="{3B395A87-C071-9247-AAEA-AE3F1501306E}"/>
              </a:ext>
            </a:extLst>
          </p:cNvPr>
          <p:cNvSpPr/>
          <p:nvPr/>
        </p:nvSpPr>
        <p:spPr bwMode="auto">
          <a:xfrm>
            <a:off x="1371600" y="5701792"/>
            <a:ext cx="7315200" cy="782066"/>
          </a:xfrm>
          <a:prstGeom prst="roundRect">
            <a:avLst/>
          </a:prstGeom>
          <a:solidFill>
            <a:schemeClr val="accent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spcBef>
                <a:spcPct val="20000"/>
              </a:spcBef>
            </a:pPr>
            <a:r>
              <a:rPr kumimoji="1" lang="ja-JP" altLang="en-US" sz="2400">
                <a:solidFill>
                  <a:schemeClr val="tx2"/>
                </a:solidFill>
                <a:latin typeface="+mn-lt"/>
                <a:cs typeface="+mn-cs"/>
              </a:rPr>
              <a:t>これらが、</a:t>
            </a:r>
            <a:r>
              <a:rPr kumimoji="1" lang="en-US" altLang="ja-JP" sz="2400" dirty="0">
                <a:solidFill>
                  <a:schemeClr val="tx2"/>
                </a:solidFill>
                <a:latin typeface="+mn-lt"/>
                <a:cs typeface="+mn-cs"/>
              </a:rPr>
              <a:t>DIY</a:t>
            </a:r>
            <a:r>
              <a:rPr kumimoji="1" lang="ja-JP" altLang="en-US" sz="2400">
                <a:solidFill>
                  <a:schemeClr val="tx2"/>
                </a:solidFill>
                <a:latin typeface="+mn-lt"/>
                <a:cs typeface="+mn-cs"/>
              </a:rPr>
              <a:t>で手軽に使えるようにならないか</a:t>
            </a:r>
            <a:endParaRPr kumimoji="1" lang="en-US" altLang="ja-JP" sz="2000" dirty="0">
              <a:solidFill>
                <a:schemeClr val="tx2"/>
              </a:solidFill>
              <a:latin typeface="+mn-lt"/>
              <a:cs typeface="+mn-cs"/>
            </a:endParaRPr>
          </a:p>
        </p:txBody>
      </p:sp>
      <p:sp>
        <p:nvSpPr>
          <p:cNvPr id="6" name="日付プレースホルダー 5">
            <a:extLst>
              <a:ext uri="{FF2B5EF4-FFF2-40B4-BE49-F238E27FC236}">
                <a16:creationId xmlns:a16="http://schemas.microsoft.com/office/drawing/2014/main" id="{43745F9D-F38C-694F-AF3E-136E766212D3}"/>
              </a:ext>
            </a:extLst>
          </p:cNvPr>
          <p:cNvSpPr>
            <a:spLocks noGrp="1"/>
          </p:cNvSpPr>
          <p:nvPr>
            <p:ph type="dt" sz="half" idx="10"/>
          </p:nvPr>
        </p:nvSpPr>
        <p:spPr/>
        <p:txBody>
          <a:bodyPr/>
          <a:lstStyle/>
          <a:p>
            <a:r>
              <a:rPr kumimoji="1" lang="en-US" altLang="ja-JP"/>
              <a:t>2019/10/04</a:t>
            </a:r>
            <a:endParaRPr kumimoji="1" lang="ja-JP" altLang="en-US"/>
          </a:p>
        </p:txBody>
      </p:sp>
      <p:sp>
        <p:nvSpPr>
          <p:cNvPr id="7" name="フッター プレースホルダー 6">
            <a:extLst>
              <a:ext uri="{FF2B5EF4-FFF2-40B4-BE49-F238E27FC236}">
                <a16:creationId xmlns:a16="http://schemas.microsoft.com/office/drawing/2014/main" id="{622A7B36-25D0-5A41-8F1D-77A5DD48F2C4}"/>
              </a:ext>
            </a:extLst>
          </p:cNvPr>
          <p:cNvSpPr>
            <a:spLocks noGrp="1"/>
          </p:cNvSpPr>
          <p:nvPr>
            <p:ph type="ftr" sz="quarter" idx="11"/>
          </p:nvPr>
        </p:nvSpPr>
        <p:spPr/>
        <p:txBody>
          <a:bodyPr/>
          <a:lstStyle/>
          <a:p>
            <a:r>
              <a:rPr kumimoji="1" lang="en-US" altLang="ja-JP" dirty="0" err="1"/>
              <a:t>ia</a:t>
            </a:r>
            <a:r>
              <a:rPr kumimoji="1" lang="en-US" altLang="ja-JP" dirty="0"/>
              <a:t>-cloud </a:t>
            </a:r>
            <a:r>
              <a:rPr kumimoji="1" lang="ja-JP" altLang="en-US"/>
              <a:t>プロジェクト</a:t>
            </a:r>
          </a:p>
        </p:txBody>
      </p:sp>
      <p:sp>
        <p:nvSpPr>
          <p:cNvPr id="8" name="スライド番号プレースホルダー 7">
            <a:extLst>
              <a:ext uri="{FF2B5EF4-FFF2-40B4-BE49-F238E27FC236}">
                <a16:creationId xmlns:a16="http://schemas.microsoft.com/office/drawing/2014/main" id="{BA10FF20-A974-4E4E-9C99-5AEE4591AD84}"/>
              </a:ext>
            </a:extLst>
          </p:cNvPr>
          <p:cNvSpPr>
            <a:spLocks noGrp="1"/>
          </p:cNvSpPr>
          <p:nvPr>
            <p:ph type="sldNum" sz="quarter" idx="12"/>
          </p:nvPr>
        </p:nvSpPr>
        <p:spPr/>
        <p:txBody>
          <a:bodyPr/>
          <a:lstStyle/>
          <a:p>
            <a:fld id="{78E8CB0D-5CF3-D74D-8043-C1424D1EE8AC}" type="slidenum">
              <a:rPr kumimoji="1" lang="ja-JP" altLang="en-US" smtClean="0"/>
              <a:t>4</a:t>
            </a:fld>
            <a:endParaRPr kumimoji="1" lang="ja-JP" altLang="en-US"/>
          </a:p>
        </p:txBody>
      </p:sp>
    </p:spTree>
    <p:extLst>
      <p:ext uri="{BB962C8B-B14F-4D97-AF65-F5344CB8AC3E}">
        <p14:creationId xmlns:p14="http://schemas.microsoft.com/office/powerpoint/2010/main" val="10225011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1"/>
          <p:cNvGrpSpPr>
            <a:grpSpLocks/>
          </p:cNvGrpSpPr>
          <p:nvPr/>
        </p:nvGrpSpPr>
        <p:grpSpPr bwMode="auto">
          <a:xfrm>
            <a:off x="3742386" y="4297451"/>
            <a:ext cx="1890720" cy="849600"/>
            <a:chOff x="4545" y="1022"/>
            <a:chExt cx="1313" cy="590"/>
          </a:xfrm>
        </p:grpSpPr>
        <p:sp>
          <p:nvSpPr>
            <p:cNvPr id="9" name="Text Box 32"/>
            <p:cNvSpPr txBox="1">
              <a:spLocks noChangeArrowheads="1"/>
            </p:cNvSpPr>
            <p:nvPr/>
          </p:nvSpPr>
          <p:spPr bwMode="auto">
            <a:xfrm>
              <a:off x="4726" y="1366"/>
              <a:ext cx="1111"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249" rIns="81638" bIns="40819"/>
            <a:lstStyle>
              <a:lvl1pPr>
                <a:tabLst>
                  <a:tab pos="7239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83000"/>
                </a:lnSpc>
              </a:pPr>
              <a:r>
                <a:rPr lang="ja-JP" altLang="ja-JP" sz="1600" b="1" dirty="0">
                  <a:latin typeface="+mj-ea"/>
                  <a:ea typeface="+mj-ea"/>
                  <a:cs typeface="ヒラギノ丸ゴ Pro W4"/>
                </a:rPr>
                <a:t>インターネット</a:t>
              </a:r>
            </a:p>
          </p:txBody>
        </p:sp>
        <p:sp>
          <p:nvSpPr>
            <p:cNvPr id="10" name="Oval 33"/>
            <p:cNvSpPr>
              <a:spLocks noChangeArrowheads="1"/>
            </p:cNvSpPr>
            <p:nvPr/>
          </p:nvSpPr>
          <p:spPr bwMode="auto">
            <a:xfrm>
              <a:off x="4545" y="1193"/>
              <a:ext cx="1313" cy="419"/>
            </a:xfrm>
            <a:prstGeom prst="ellipse">
              <a:avLst/>
            </a:prstGeom>
            <a:noFill/>
            <a:ln w="36000" cap="flat">
              <a:solidFill>
                <a:srgbClr val="0084D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ja-JP" altLang="en-US" b="1">
                <a:latin typeface="+mj-ea"/>
                <a:ea typeface="+mj-ea"/>
              </a:endParaRPr>
            </a:p>
          </p:txBody>
        </p:sp>
        <p:pic>
          <p:nvPicPr>
            <p:cNvPr id="11"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 y="1022"/>
              <a:ext cx="367" cy="3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 name="タイトル 1"/>
          <p:cNvSpPr>
            <a:spLocks noGrp="1"/>
          </p:cNvSpPr>
          <p:nvPr>
            <p:ph type="title"/>
          </p:nvPr>
        </p:nvSpPr>
        <p:spPr/>
        <p:txBody>
          <a:bodyPr>
            <a:normAutofit/>
          </a:bodyPr>
          <a:lstStyle/>
          <a:p>
            <a:r>
              <a:rPr lang="ja-JP" altLang="en-US"/>
              <a:t>手軽に使えるクラウドサービス</a:t>
            </a:r>
            <a:endParaRPr kumimoji="1" lang="ja-JP" altLang="en-US" dirty="0"/>
          </a:p>
        </p:txBody>
      </p:sp>
      <p:sp>
        <p:nvSpPr>
          <p:cNvPr id="4" name="日付プレースホルダー 3"/>
          <p:cNvSpPr>
            <a:spLocks noGrp="1"/>
          </p:cNvSpPr>
          <p:nvPr>
            <p:ph type="dt" sz="half" idx="10"/>
          </p:nvPr>
        </p:nvSpPr>
        <p:spPr>
          <a:xfrm>
            <a:off x="457200" y="6597650"/>
            <a:ext cx="2133600" cy="234652"/>
          </a:xfrm>
        </p:spPr>
        <p:txBody>
          <a:bodyPr/>
          <a:lstStyle/>
          <a:p>
            <a:pPr>
              <a:defRPr/>
            </a:pPr>
            <a:r>
              <a:rPr lang="en-US" altLang="ja-JP"/>
              <a:t>2019/10/04</a:t>
            </a:r>
            <a:endParaRPr lang="en-US"/>
          </a:p>
        </p:txBody>
      </p:sp>
      <p:sp>
        <p:nvSpPr>
          <p:cNvPr id="5" name="スライド番号プレースホルダー 4"/>
          <p:cNvSpPr>
            <a:spLocks noGrp="1"/>
          </p:cNvSpPr>
          <p:nvPr>
            <p:ph type="sldNum" sz="quarter" idx="12"/>
          </p:nvPr>
        </p:nvSpPr>
        <p:spPr>
          <a:xfrm>
            <a:off x="6553200" y="6597650"/>
            <a:ext cx="2133600" cy="234652"/>
          </a:xfrm>
        </p:spPr>
        <p:txBody>
          <a:bodyPr/>
          <a:lstStyle/>
          <a:p>
            <a:pPr>
              <a:defRPr/>
            </a:pPr>
            <a:fld id="{D1C4C75C-1237-42CF-8DBB-495D16A20A7E}" type="slidenum">
              <a:rPr lang="en-US" smtClean="0"/>
              <a:pPr>
                <a:defRPr/>
              </a:pPr>
              <a:t>5</a:t>
            </a:fld>
            <a:endParaRPr lang="en-US"/>
          </a:p>
        </p:txBody>
      </p:sp>
      <p:sp>
        <p:nvSpPr>
          <p:cNvPr id="3" name="コンテンツ プレースホルダー 2"/>
          <p:cNvSpPr>
            <a:spLocks noGrp="1"/>
          </p:cNvSpPr>
          <p:nvPr>
            <p:ph idx="4294967295"/>
          </p:nvPr>
        </p:nvSpPr>
        <p:spPr>
          <a:xfrm>
            <a:off x="926275" y="1327726"/>
            <a:ext cx="7822438" cy="1043160"/>
          </a:xfrm>
        </p:spPr>
        <p:txBody>
          <a:bodyPr/>
          <a:lstStyle/>
          <a:p>
            <a:pPr>
              <a:spcBef>
                <a:spcPts val="544"/>
              </a:spcBef>
              <a:spcAft>
                <a:spcPts val="0"/>
              </a:spcAft>
            </a:pPr>
            <a:r>
              <a:rPr lang="en-US" altLang="ja-JP" sz="1800" dirty="0"/>
              <a:t>Web</a:t>
            </a:r>
            <a:r>
              <a:rPr lang="ja-JP" altLang="en-US" sz="1800"/>
              <a:t>サービス型</a:t>
            </a:r>
            <a:r>
              <a:rPr lang="en-US" altLang="ja-JP" sz="1800" dirty="0"/>
              <a:t>IoT</a:t>
            </a:r>
            <a:r>
              <a:rPr lang="ja-JP" altLang="en-US" sz="1800"/>
              <a:t>プラットフォーム「</a:t>
            </a:r>
            <a:r>
              <a:rPr lang="en-US" altLang="ja-JP" sz="1800" dirty="0" err="1"/>
              <a:t>ia</a:t>
            </a:r>
            <a:r>
              <a:rPr lang="en-US" altLang="ja-JP" sz="1800" dirty="0"/>
              <a:t>-cloud</a:t>
            </a:r>
            <a:r>
              <a:rPr lang="ja-JP" altLang="en-US" sz="1800"/>
              <a:t>」</a:t>
            </a:r>
            <a:endParaRPr lang="en-US" altLang="ja-JP" sz="1800" dirty="0"/>
          </a:p>
          <a:p>
            <a:pPr>
              <a:spcBef>
                <a:spcPts val="544"/>
              </a:spcBef>
              <a:spcAft>
                <a:spcPts val="0"/>
              </a:spcAft>
            </a:pPr>
            <a:r>
              <a:rPr lang="ja-JP" altLang="en-US" sz="1800"/>
              <a:t>工場のイントラネットの中から、安全にクラウド接続</a:t>
            </a:r>
            <a:endParaRPr lang="en-US" altLang="ja-JP" sz="1800" dirty="0"/>
          </a:p>
          <a:p>
            <a:pPr>
              <a:spcBef>
                <a:spcPts val="544"/>
              </a:spcBef>
              <a:spcAft>
                <a:spcPts val="0"/>
              </a:spcAft>
            </a:pPr>
            <a:r>
              <a:rPr lang="en-US" altLang="ja-JP" sz="1800" dirty="0"/>
              <a:t>Node-RED</a:t>
            </a:r>
            <a:r>
              <a:rPr lang="ja-JP" altLang="en-US" sz="1800"/>
              <a:t> </a:t>
            </a:r>
            <a:r>
              <a:rPr lang="en-US" altLang="ja-JP" sz="1800" dirty="0"/>
              <a:t>Node</a:t>
            </a:r>
            <a:r>
              <a:rPr lang="ja-JP" altLang="en-US" sz="1800"/>
              <a:t>で簡単に接続、データ格納がすぐに始まる</a:t>
            </a:r>
            <a:endParaRPr lang="en-US" altLang="ja-JP" sz="1800" dirty="0"/>
          </a:p>
        </p:txBody>
      </p:sp>
      <p:pic>
        <p:nvPicPr>
          <p:cNvPr id="7"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7385" y="4118247"/>
            <a:ext cx="536202" cy="1118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1540" y="4179603"/>
            <a:ext cx="536202" cy="1118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6" name="グループ化 15"/>
          <p:cNvGrpSpPr/>
          <p:nvPr/>
        </p:nvGrpSpPr>
        <p:grpSpPr>
          <a:xfrm>
            <a:off x="6111977" y="3613479"/>
            <a:ext cx="2059937" cy="1358174"/>
            <a:chOff x="6513246" y="1665656"/>
            <a:chExt cx="2772151" cy="1827757"/>
          </a:xfrm>
        </p:grpSpPr>
        <p:sp>
          <p:nvSpPr>
            <p:cNvPr id="17" name="雲形吹き出し 16"/>
            <p:cNvSpPr/>
            <p:nvPr/>
          </p:nvSpPr>
          <p:spPr>
            <a:xfrm>
              <a:off x="6703710" y="2026696"/>
              <a:ext cx="2581687" cy="1402618"/>
            </a:xfrm>
            <a:prstGeom prst="cloudCallout">
              <a:avLst>
                <a:gd name="adj1" fmla="val 22685"/>
                <a:gd name="adj2" fmla="val -40885"/>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8"/>
            <p:cNvSpPr txBox="1">
              <a:spLocks/>
            </p:cNvSpPr>
            <p:nvPr/>
          </p:nvSpPr>
          <p:spPr bwMode="auto">
            <a:xfrm>
              <a:off x="6513246" y="1665656"/>
              <a:ext cx="1496213" cy="37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1472" rIns="0" bIns="41472" numCol="1" anchor="t" anchorCtr="0" compatLnSpc="1">
              <a:prstTxWarp prst="textNoShape">
                <a:avLst/>
              </a:prstTxWarp>
            </a:bodyPr>
            <a:lstStyle>
              <a:lvl1pPr marL="449263" indent="-449263" algn="l" defTabSz="1006475" rtl="0" eaLnBrk="1" fontAlgn="base" hangingPunct="1">
                <a:lnSpc>
                  <a:spcPct val="100000"/>
                </a:lnSpc>
                <a:spcBef>
                  <a:spcPts val="1325"/>
                </a:spcBef>
                <a:spcAft>
                  <a:spcPts val="225"/>
                </a:spcAft>
                <a:buClr>
                  <a:schemeClr val="accent1"/>
                </a:buClr>
                <a:buSzPct val="100000"/>
                <a:buFont typeface="Wingdings" panose="05000000000000000000" pitchFamily="2" charset="2"/>
                <a:buChar char="n"/>
                <a:defRPr kumimoji="1" sz="2200" kern="1200">
                  <a:solidFill>
                    <a:srgbClr val="404040"/>
                  </a:solidFill>
                  <a:latin typeface="+mn-lt"/>
                  <a:ea typeface="+mn-ea"/>
                  <a:cs typeface="+mn-cs"/>
                </a:defRPr>
              </a:lvl1pPr>
              <a:lvl2pPr marL="539750" indent="-317500" algn="l" defTabSz="1006475" rtl="0" eaLnBrk="1" fontAlgn="base" hangingPunct="1">
                <a:lnSpc>
                  <a:spcPct val="100000"/>
                </a:lnSpc>
                <a:spcBef>
                  <a:spcPts val="225"/>
                </a:spcBef>
                <a:spcAft>
                  <a:spcPts val="438"/>
                </a:spcAft>
                <a:buClr>
                  <a:schemeClr val="accent1"/>
                </a:buClr>
                <a:buFont typeface="Wingdings" panose="05000000000000000000" pitchFamily="2" charset="2"/>
                <a:buChar char="u"/>
                <a:defRPr kumimoji="1" sz="1900" kern="1200">
                  <a:solidFill>
                    <a:srgbClr val="404040"/>
                  </a:solidFill>
                  <a:latin typeface="+mn-lt"/>
                  <a:ea typeface="+mn-ea"/>
                  <a:cs typeface="+mn-cs"/>
                </a:defRPr>
              </a:lvl2pPr>
              <a:lvl3pPr marL="719138" indent="-295275" algn="l" defTabSz="1006475" rtl="0" eaLnBrk="1" fontAlgn="base" hangingPunct="1">
                <a:lnSpc>
                  <a:spcPct val="100000"/>
                </a:lnSpc>
                <a:spcBef>
                  <a:spcPts val="225"/>
                </a:spcBef>
                <a:spcAft>
                  <a:spcPts val="438"/>
                </a:spcAft>
                <a:buClr>
                  <a:schemeClr val="accent1"/>
                </a:buClr>
                <a:buFont typeface="Wingdings" panose="05000000000000000000" pitchFamily="2" charset="2"/>
                <a:buChar char="ü"/>
                <a:defRPr kumimoji="1" sz="1500" kern="1200">
                  <a:solidFill>
                    <a:srgbClr val="404040"/>
                  </a:solidFill>
                  <a:latin typeface="+mn-lt"/>
                  <a:ea typeface="+mn-ea"/>
                  <a:cs typeface="+mn-cs"/>
                </a:defRPr>
              </a:lvl3pPr>
              <a:lvl4pPr marL="900113" indent="-274638" algn="l" defTabSz="1006475" rtl="0" eaLnBrk="1" fontAlgn="base" hangingPunct="1">
                <a:lnSpc>
                  <a:spcPct val="100000"/>
                </a:lnSpc>
                <a:spcBef>
                  <a:spcPts val="225"/>
                </a:spcBef>
                <a:spcAft>
                  <a:spcPts val="438"/>
                </a:spcAft>
                <a:buClr>
                  <a:schemeClr val="accent1"/>
                </a:buClr>
                <a:buFont typeface="Wingdings" panose="05000000000000000000" pitchFamily="2" charset="2"/>
                <a:buChar char="ü"/>
                <a:defRPr kumimoji="1" sz="1500" kern="1200">
                  <a:solidFill>
                    <a:srgbClr val="404040"/>
                  </a:solidFill>
                  <a:latin typeface="+mn-lt"/>
                  <a:ea typeface="+mn-ea"/>
                  <a:cs typeface="+mn-cs"/>
                </a:defRPr>
              </a:lvl4pPr>
              <a:lvl5pPr marL="1079500" indent="-252413" algn="l" defTabSz="1006475" rtl="0" eaLnBrk="1" fontAlgn="base" hangingPunct="1">
                <a:lnSpc>
                  <a:spcPct val="100000"/>
                </a:lnSpc>
                <a:spcBef>
                  <a:spcPts val="225"/>
                </a:spcBef>
                <a:spcAft>
                  <a:spcPts val="438"/>
                </a:spcAft>
                <a:buClr>
                  <a:schemeClr val="accent1"/>
                </a:buClr>
                <a:buFont typeface="Wingdings" panose="05000000000000000000" pitchFamily="2" charset="2"/>
                <a:buChar char="ü"/>
                <a:defRPr kumimoji="1" sz="1500" kern="1200">
                  <a:solidFill>
                    <a:srgbClr val="404040"/>
                  </a:solidFill>
                  <a:latin typeface="+mn-lt"/>
                  <a:ea typeface="+mn-ea"/>
                  <a:cs typeface="+mn-cs"/>
                </a:defRPr>
              </a:lvl5pPr>
              <a:lvl6pPr marL="1212530" indent="-251986" algn="l" defTabSz="1007943" rtl="0" eaLnBrk="1" latinLnBrk="0" hangingPunct="1">
                <a:lnSpc>
                  <a:spcPct val="90000"/>
                </a:lnSpc>
                <a:spcBef>
                  <a:spcPts val="220"/>
                </a:spcBef>
                <a:spcAft>
                  <a:spcPts val="441"/>
                </a:spcAft>
                <a:buClr>
                  <a:schemeClr val="accent1"/>
                </a:buClr>
                <a:buFont typeface="Calibri" pitchFamily="34" charset="0"/>
                <a:buChar char="◦"/>
                <a:defRPr kumimoji="1" sz="1543" kern="1200">
                  <a:solidFill>
                    <a:schemeClr val="tx1">
                      <a:lumMod val="75000"/>
                      <a:lumOff val="25000"/>
                    </a:schemeClr>
                  </a:solidFill>
                  <a:latin typeface="+mn-lt"/>
                  <a:ea typeface="+mn-ea"/>
                  <a:cs typeface="+mn-cs"/>
                </a:defRPr>
              </a:lvl6pPr>
              <a:lvl7pPr marL="1432990" indent="-251986" algn="l" defTabSz="1007943" rtl="0" eaLnBrk="1" latinLnBrk="0" hangingPunct="1">
                <a:lnSpc>
                  <a:spcPct val="90000"/>
                </a:lnSpc>
                <a:spcBef>
                  <a:spcPts val="220"/>
                </a:spcBef>
                <a:spcAft>
                  <a:spcPts val="441"/>
                </a:spcAft>
                <a:buClr>
                  <a:schemeClr val="accent1"/>
                </a:buClr>
                <a:buFont typeface="Calibri" pitchFamily="34" charset="0"/>
                <a:buChar char="◦"/>
                <a:defRPr kumimoji="1" sz="1543" kern="1200">
                  <a:solidFill>
                    <a:schemeClr val="tx1">
                      <a:lumMod val="75000"/>
                      <a:lumOff val="25000"/>
                    </a:schemeClr>
                  </a:solidFill>
                  <a:latin typeface="+mn-lt"/>
                  <a:ea typeface="+mn-ea"/>
                  <a:cs typeface="+mn-cs"/>
                </a:defRPr>
              </a:lvl7pPr>
              <a:lvl8pPr marL="1653450" indent="-251986" algn="l" defTabSz="1007943" rtl="0" eaLnBrk="1" latinLnBrk="0" hangingPunct="1">
                <a:lnSpc>
                  <a:spcPct val="90000"/>
                </a:lnSpc>
                <a:spcBef>
                  <a:spcPts val="220"/>
                </a:spcBef>
                <a:spcAft>
                  <a:spcPts val="441"/>
                </a:spcAft>
                <a:buClr>
                  <a:schemeClr val="accent1"/>
                </a:buClr>
                <a:buFont typeface="Calibri" pitchFamily="34" charset="0"/>
                <a:buChar char="◦"/>
                <a:defRPr kumimoji="1" sz="1543" kern="1200">
                  <a:solidFill>
                    <a:schemeClr val="tx1">
                      <a:lumMod val="75000"/>
                      <a:lumOff val="25000"/>
                    </a:schemeClr>
                  </a:solidFill>
                  <a:latin typeface="+mn-lt"/>
                  <a:ea typeface="+mn-ea"/>
                  <a:cs typeface="+mn-cs"/>
                </a:defRPr>
              </a:lvl8pPr>
              <a:lvl9pPr marL="1873910" indent="-251986" algn="l" defTabSz="1007943" rtl="0" eaLnBrk="1" latinLnBrk="0" hangingPunct="1">
                <a:lnSpc>
                  <a:spcPct val="90000"/>
                </a:lnSpc>
                <a:spcBef>
                  <a:spcPts val="220"/>
                </a:spcBef>
                <a:spcAft>
                  <a:spcPts val="441"/>
                </a:spcAft>
                <a:buClr>
                  <a:schemeClr val="accent1"/>
                </a:buClr>
                <a:buFont typeface="Calibri" pitchFamily="34" charset="0"/>
                <a:buChar char="◦"/>
                <a:defRPr kumimoji="1" sz="1543" kern="1200">
                  <a:solidFill>
                    <a:schemeClr val="tx1">
                      <a:lumMod val="75000"/>
                      <a:lumOff val="25000"/>
                    </a:schemeClr>
                  </a:solidFill>
                  <a:latin typeface="+mn-lt"/>
                  <a:ea typeface="+mn-ea"/>
                  <a:cs typeface="+mn-cs"/>
                </a:defRPr>
              </a:lvl9pPr>
            </a:lstStyle>
            <a:p>
              <a:pPr marL="0" indent="0" algn="ctr">
                <a:buNone/>
              </a:pPr>
              <a:r>
                <a:rPr lang="ja-JP" altLang="en-US" sz="1996" b="1" dirty="0"/>
                <a:t>クラウド</a:t>
              </a:r>
            </a:p>
          </p:txBody>
        </p:sp>
        <p:grpSp>
          <p:nvGrpSpPr>
            <p:cNvPr id="19" name="Group 90"/>
            <p:cNvGrpSpPr>
              <a:grpSpLocks/>
            </p:cNvGrpSpPr>
            <p:nvPr/>
          </p:nvGrpSpPr>
          <p:grpSpPr bwMode="auto">
            <a:xfrm>
              <a:off x="8502175" y="2256699"/>
              <a:ext cx="696564" cy="842245"/>
              <a:chOff x="0" y="0"/>
              <a:chExt cx="608085" cy="734892"/>
            </a:xfrm>
          </p:grpSpPr>
          <p:pic>
            <p:nvPicPr>
              <p:cNvPr id="32" name="Picture 91" descr="image-filter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86591"/>
                <a:ext cx="257580" cy="34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 name="Picture 92" descr="pasted-image-filtered.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76" y="0"/>
                <a:ext cx="335109" cy="73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0" name="Group 90"/>
            <p:cNvGrpSpPr>
              <a:grpSpLocks/>
            </p:cNvGrpSpPr>
            <p:nvPr/>
          </p:nvGrpSpPr>
          <p:grpSpPr bwMode="auto">
            <a:xfrm>
              <a:off x="7936675" y="1678478"/>
              <a:ext cx="696564" cy="842245"/>
              <a:chOff x="0" y="0"/>
              <a:chExt cx="608085" cy="734892"/>
            </a:xfrm>
          </p:grpSpPr>
          <p:pic>
            <p:nvPicPr>
              <p:cNvPr id="30" name="Picture 91" descr="image-filter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86591"/>
                <a:ext cx="257580" cy="34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 name="Picture 92" descr="pasted-image-filtered.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76" y="0"/>
                <a:ext cx="335109" cy="73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1" name="Group 90"/>
            <p:cNvGrpSpPr>
              <a:grpSpLocks/>
            </p:cNvGrpSpPr>
            <p:nvPr/>
          </p:nvGrpSpPr>
          <p:grpSpPr bwMode="auto">
            <a:xfrm>
              <a:off x="7353538" y="2256700"/>
              <a:ext cx="591955" cy="715758"/>
              <a:chOff x="0" y="0"/>
              <a:chExt cx="608085" cy="734892"/>
            </a:xfrm>
          </p:grpSpPr>
          <p:pic>
            <p:nvPicPr>
              <p:cNvPr id="28" name="Picture 91" descr="image-filter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86591"/>
                <a:ext cx="257580" cy="34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 name="Picture 92" descr="pasted-image-filtered.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76" y="0"/>
                <a:ext cx="335109" cy="73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2" name="Group 90"/>
            <p:cNvGrpSpPr>
              <a:grpSpLocks/>
            </p:cNvGrpSpPr>
            <p:nvPr/>
          </p:nvGrpSpPr>
          <p:grpSpPr bwMode="auto">
            <a:xfrm>
              <a:off x="7828322" y="2777655"/>
              <a:ext cx="591955" cy="715758"/>
              <a:chOff x="0" y="0"/>
              <a:chExt cx="608085" cy="734892"/>
            </a:xfrm>
          </p:grpSpPr>
          <p:pic>
            <p:nvPicPr>
              <p:cNvPr id="26" name="Picture 91" descr="image-filter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86591"/>
                <a:ext cx="257580" cy="34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 name="Picture 92" descr="pasted-image-filtered.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76" y="0"/>
                <a:ext cx="335109" cy="73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23" name="Group 90"/>
            <p:cNvGrpSpPr>
              <a:grpSpLocks/>
            </p:cNvGrpSpPr>
            <p:nvPr/>
          </p:nvGrpSpPr>
          <p:grpSpPr bwMode="auto">
            <a:xfrm>
              <a:off x="6657059" y="2099054"/>
              <a:ext cx="591955" cy="715758"/>
              <a:chOff x="0" y="0"/>
              <a:chExt cx="608085" cy="734892"/>
            </a:xfrm>
          </p:grpSpPr>
          <p:pic>
            <p:nvPicPr>
              <p:cNvPr id="24" name="Picture 91" descr="image-filtere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86591"/>
                <a:ext cx="257580" cy="34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92" descr="pasted-image-filtered.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76" y="0"/>
                <a:ext cx="335109" cy="73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pic>
        <p:nvPicPr>
          <p:cNvPr id="35" name="Picture 160"/>
          <p:cNvPicPr>
            <a:picLocks noChangeAspect="1" noChangeArrowheads="1"/>
          </p:cNvPicPr>
          <p:nvPr/>
        </p:nvPicPr>
        <p:blipFill>
          <a:blip r:embed="rId7">
            <a:extLst>
              <a:ext uri="{28A0092B-C50C-407E-A947-70E740481C1C}">
                <a14:useLocalDpi xmlns:a14="http://schemas.microsoft.com/office/drawing/2010/main" val="0"/>
              </a:ext>
            </a:extLst>
          </a:blip>
          <a:srcRect t="13319" b="14871"/>
          <a:stretch>
            <a:fillRect/>
          </a:stretch>
        </p:blipFill>
        <p:spPr bwMode="auto">
          <a:xfrm>
            <a:off x="1740384" y="4344015"/>
            <a:ext cx="991662" cy="710273"/>
          </a:xfrm>
          <a:prstGeom prst="rect">
            <a:avLst/>
          </a:prstGeom>
          <a:noFill/>
          <a:ln>
            <a:noFill/>
          </a:ln>
          <a:effectLst/>
          <a:extLst>
            <a:ext uri="{909E8E84-426E-40DD-AFC4-6F175D3DCCD1}">
              <a14:hiddenFill xmlns:a14="http://schemas.microsoft.com/office/drawing/2010/main">
                <a:blipFill dpi="0" rotWithShape="0">
                  <a:blip/>
                  <a:srcRect t="13319" b="14871"/>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124"/>
          <p:cNvPicPr>
            <a:picLocks noChangeAspect="1" noChangeArrowheads="1"/>
          </p:cNvPicPr>
          <p:nvPr/>
        </p:nvPicPr>
        <p:blipFill>
          <a:blip r:embed="rId8">
            <a:extLst>
              <a:ext uri="{28A0092B-C50C-407E-A947-70E740481C1C}">
                <a14:useLocalDpi xmlns:a14="http://schemas.microsoft.com/office/drawing/2010/main" val="0"/>
              </a:ext>
            </a:extLst>
          </a:blip>
          <a:srcRect l="23207" t="4431" r="20236" b="8820"/>
          <a:stretch>
            <a:fillRect/>
          </a:stretch>
        </p:blipFill>
        <p:spPr bwMode="auto">
          <a:xfrm>
            <a:off x="1562446" y="2941744"/>
            <a:ext cx="1291174" cy="1155261"/>
          </a:xfrm>
          <a:prstGeom prst="rect">
            <a:avLst/>
          </a:prstGeom>
          <a:noFill/>
          <a:ln>
            <a:noFill/>
          </a:ln>
          <a:effectLst/>
          <a:extLst>
            <a:ext uri="{909E8E84-426E-40DD-AFC4-6F175D3DCCD1}">
              <a14:hiddenFill xmlns:a14="http://schemas.microsoft.com/office/drawing/2010/main">
                <a:blipFill dpi="0" rotWithShape="0">
                  <a:blip/>
                  <a:srcRect l="23207" t="4431" r="20236" b="8820"/>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図 5"/>
          <p:cNvPicPr>
            <a:picLocks noChangeAspect="1"/>
          </p:cNvPicPr>
          <p:nvPr/>
        </p:nvPicPr>
        <p:blipFill rotWithShape="1">
          <a:blip r:embed="rId9">
            <a:clrChange>
              <a:clrFrom>
                <a:srgbClr val="FFFFFF"/>
              </a:clrFrom>
              <a:clrTo>
                <a:srgbClr val="FFFFFF">
                  <a:alpha val="0"/>
                </a:srgbClr>
              </a:clrTo>
            </a:clrChange>
          </a:blip>
          <a:srcRect b="9004"/>
          <a:stretch/>
        </p:blipFill>
        <p:spPr>
          <a:xfrm>
            <a:off x="289474" y="3663346"/>
            <a:ext cx="1373241" cy="1249597"/>
          </a:xfrm>
          <a:prstGeom prst="rect">
            <a:avLst/>
          </a:prstGeom>
        </p:spPr>
      </p:pic>
      <p:sp>
        <p:nvSpPr>
          <p:cNvPr id="13" name="テキスト ボックス 12"/>
          <p:cNvSpPr txBox="1"/>
          <p:nvPr/>
        </p:nvSpPr>
        <p:spPr>
          <a:xfrm>
            <a:off x="6352014" y="5032275"/>
            <a:ext cx="2504483" cy="1477328"/>
          </a:xfrm>
          <a:prstGeom prst="rect">
            <a:avLst/>
          </a:prstGeom>
          <a:noFill/>
        </p:spPr>
        <p:txBody>
          <a:bodyPr wrap="square" rtlCol="0">
            <a:spAutoFit/>
          </a:bodyPr>
          <a:lstStyle/>
          <a:p>
            <a:pPr marL="259204" indent="-259204">
              <a:buClr>
                <a:schemeClr val="accent2"/>
              </a:buClr>
              <a:buFont typeface="Wingdings" panose="05000000000000000000" pitchFamily="2" charset="2"/>
              <a:buChar char="n"/>
            </a:pPr>
            <a:r>
              <a:rPr kumimoji="1" lang="ja-JP" altLang="en-US"/>
              <a:t>計測</a:t>
            </a:r>
            <a:r>
              <a:rPr kumimoji="1" lang="ja-JP" altLang="en-US" dirty="0"/>
              <a:t>データ収集</a:t>
            </a:r>
            <a:endParaRPr kumimoji="1" lang="en-US" altLang="ja-JP" dirty="0"/>
          </a:p>
          <a:p>
            <a:pPr marL="259204" indent="-259204">
              <a:buClr>
                <a:schemeClr val="accent2"/>
              </a:buClr>
              <a:buFont typeface="Wingdings" panose="05000000000000000000" pitchFamily="2" charset="2"/>
              <a:buChar char="n"/>
            </a:pPr>
            <a:r>
              <a:rPr kumimoji="1" lang="ja-JP" altLang="en-US" dirty="0"/>
              <a:t>故障予知・予防保全</a:t>
            </a:r>
            <a:endParaRPr kumimoji="1" lang="en-US" altLang="ja-JP" dirty="0"/>
          </a:p>
          <a:p>
            <a:pPr marL="259204" indent="-259204">
              <a:buClr>
                <a:schemeClr val="accent2"/>
              </a:buClr>
              <a:buFont typeface="Wingdings" panose="05000000000000000000" pitchFamily="2" charset="2"/>
              <a:buChar char="n"/>
            </a:pPr>
            <a:r>
              <a:rPr kumimoji="1" lang="ja-JP" altLang="en-US"/>
              <a:t>設備稼働管理</a:t>
            </a:r>
            <a:endParaRPr kumimoji="1" lang="en-US" altLang="ja-JP" dirty="0"/>
          </a:p>
          <a:p>
            <a:pPr marL="259204" indent="-259204">
              <a:buClr>
                <a:schemeClr val="accent2"/>
              </a:buClr>
              <a:buFont typeface="Wingdings" panose="05000000000000000000" pitchFamily="2" charset="2"/>
              <a:buChar char="n"/>
            </a:pPr>
            <a:r>
              <a:rPr kumimoji="1" lang="ja-JP" altLang="en-US"/>
              <a:t>生産管理・生産計画</a:t>
            </a:r>
            <a:endParaRPr kumimoji="1" lang="en-US" altLang="ja-JP" dirty="0"/>
          </a:p>
          <a:p>
            <a:pPr marL="259204" indent="-259204">
              <a:buClr>
                <a:schemeClr val="accent2"/>
              </a:buClr>
              <a:buFont typeface="Wingdings" panose="05000000000000000000" pitchFamily="2" charset="2"/>
              <a:buChar char="n"/>
            </a:pPr>
            <a:r>
              <a:rPr kumimoji="1" lang="ja-JP" altLang="en-US"/>
              <a:t>等々</a:t>
            </a:r>
            <a:endParaRPr kumimoji="1" lang="en-US" altLang="ja-JP" dirty="0"/>
          </a:p>
        </p:txBody>
      </p:sp>
      <p:sp>
        <p:nvSpPr>
          <p:cNvPr id="37" name="テキスト ボックス 36"/>
          <p:cNvSpPr txBox="1"/>
          <p:nvPr/>
        </p:nvSpPr>
        <p:spPr>
          <a:xfrm>
            <a:off x="5799641" y="3154421"/>
            <a:ext cx="3046470" cy="338554"/>
          </a:xfrm>
          <a:prstGeom prst="rect">
            <a:avLst/>
          </a:prstGeom>
          <a:noFill/>
        </p:spPr>
        <p:txBody>
          <a:bodyPr wrap="square" rtlCol="0">
            <a:spAutoFit/>
          </a:bodyPr>
          <a:lstStyle/>
          <a:p>
            <a:r>
              <a:rPr kumimoji="1" lang="ja-JP" altLang="en-US" sz="1600" b="1" dirty="0"/>
              <a:t>様々なクラウドサービスが実現</a:t>
            </a:r>
          </a:p>
        </p:txBody>
      </p:sp>
      <p:grpSp>
        <p:nvGrpSpPr>
          <p:cNvPr id="42" name="グループ化 41"/>
          <p:cNvGrpSpPr/>
          <p:nvPr/>
        </p:nvGrpSpPr>
        <p:grpSpPr>
          <a:xfrm>
            <a:off x="206332" y="2362630"/>
            <a:ext cx="7015847" cy="4068597"/>
            <a:chOff x="166739" y="2349183"/>
            <a:chExt cx="7734484" cy="4485346"/>
          </a:xfrm>
        </p:grpSpPr>
        <p:sp>
          <p:nvSpPr>
            <p:cNvPr id="38" name="テキスト ボックス 37"/>
            <p:cNvSpPr txBox="1"/>
            <p:nvPr/>
          </p:nvSpPr>
          <p:spPr>
            <a:xfrm>
              <a:off x="256224" y="6424963"/>
              <a:ext cx="2908620" cy="409566"/>
            </a:xfrm>
            <a:prstGeom prst="rect">
              <a:avLst/>
            </a:prstGeom>
            <a:noFill/>
          </p:spPr>
          <p:txBody>
            <a:bodyPr wrap="square" rtlCol="0">
              <a:spAutoFit/>
            </a:bodyPr>
            <a:lstStyle/>
            <a:p>
              <a:pPr algn="ctr"/>
              <a:r>
                <a:rPr kumimoji="1" lang="en-US" altLang="ja-JP" sz="1814" b="1" dirty="0">
                  <a:solidFill>
                    <a:schemeClr val="tx1">
                      <a:lumMod val="85000"/>
                      <a:lumOff val="15000"/>
                    </a:schemeClr>
                  </a:solidFill>
                  <a:effectLst>
                    <a:outerShdw blurRad="38100" dist="38100" dir="2700000" algn="tl">
                      <a:srgbClr val="000000">
                        <a:alpha val="43137"/>
                      </a:srgbClr>
                    </a:outerShdw>
                  </a:effectLst>
                </a:rPr>
                <a:t>Web</a:t>
              </a:r>
              <a:r>
                <a:rPr kumimoji="1" lang="ja-JP" altLang="en-US" sz="1814" b="1">
                  <a:solidFill>
                    <a:schemeClr val="tx1">
                      <a:lumMod val="85000"/>
                      <a:lumOff val="15000"/>
                    </a:schemeClr>
                  </a:solidFill>
                  <a:effectLst>
                    <a:outerShdw blurRad="38100" dist="38100" dir="2700000" algn="tl">
                      <a:srgbClr val="000000">
                        <a:alpha val="43137"/>
                      </a:srgbClr>
                    </a:outerShdw>
                  </a:effectLst>
                </a:rPr>
                <a:t>サービス型</a:t>
              </a:r>
              <a:r>
                <a:rPr kumimoji="1" lang="en-US" altLang="ja-JP" sz="1814" b="1" dirty="0" err="1">
                  <a:solidFill>
                    <a:schemeClr val="tx1">
                      <a:lumMod val="85000"/>
                      <a:lumOff val="15000"/>
                    </a:schemeClr>
                  </a:solidFill>
                  <a:effectLst>
                    <a:outerShdw blurRad="38100" dist="38100" dir="2700000" algn="tl">
                      <a:srgbClr val="000000">
                        <a:alpha val="43137"/>
                      </a:srgbClr>
                    </a:outerShdw>
                  </a:effectLst>
                </a:rPr>
                <a:t>IoT</a:t>
              </a:r>
              <a:r>
                <a:rPr kumimoji="1" lang="ja-JP" altLang="en-US" sz="1814" b="1" dirty="0">
                  <a:solidFill>
                    <a:schemeClr val="tx1">
                      <a:lumMod val="85000"/>
                      <a:lumOff val="15000"/>
                    </a:schemeClr>
                  </a:solidFill>
                  <a:effectLst>
                    <a:outerShdw blurRad="38100" dist="38100" dir="2700000" algn="tl">
                      <a:srgbClr val="000000">
                        <a:alpha val="43137"/>
                      </a:srgbClr>
                    </a:outerShdw>
                  </a:effectLst>
                </a:rPr>
                <a:t>機器</a:t>
              </a:r>
            </a:p>
          </p:txBody>
        </p:sp>
        <p:sp>
          <p:nvSpPr>
            <p:cNvPr id="39" name="テキスト ボックス 38"/>
            <p:cNvSpPr txBox="1"/>
            <p:nvPr/>
          </p:nvSpPr>
          <p:spPr>
            <a:xfrm>
              <a:off x="166739" y="2532452"/>
              <a:ext cx="2313450" cy="407163"/>
            </a:xfrm>
            <a:prstGeom prst="rect">
              <a:avLst/>
            </a:prstGeom>
            <a:noFill/>
          </p:spPr>
          <p:txBody>
            <a:bodyPr wrap="square" rtlCol="0">
              <a:spAutoFit/>
            </a:bodyPr>
            <a:lstStyle/>
            <a:p>
              <a:pPr algn="ctr"/>
              <a:r>
                <a:rPr kumimoji="1" lang="en-US" altLang="ja-JP" b="1" dirty="0" err="1">
                  <a:solidFill>
                    <a:schemeClr val="accent1">
                      <a:lumMod val="75000"/>
                    </a:schemeClr>
                  </a:solidFill>
                </a:rPr>
                <a:t>ia</a:t>
              </a:r>
              <a:r>
                <a:rPr kumimoji="1" lang="en-US" altLang="ja-JP" b="1" dirty="0">
                  <a:solidFill>
                    <a:schemeClr val="accent1">
                      <a:lumMod val="75000"/>
                    </a:schemeClr>
                  </a:solidFill>
                </a:rPr>
                <a:t>-cloud API</a:t>
              </a:r>
              <a:r>
                <a:rPr kumimoji="1" lang="ja-JP" altLang="en-US" b="1" dirty="0">
                  <a:solidFill>
                    <a:schemeClr val="accent1">
                      <a:lumMod val="75000"/>
                    </a:schemeClr>
                  </a:solidFill>
                </a:rPr>
                <a:t>実装</a:t>
              </a:r>
            </a:p>
          </p:txBody>
        </p:sp>
        <p:sp>
          <p:nvSpPr>
            <p:cNvPr id="14" name="環状矢印 13"/>
            <p:cNvSpPr/>
            <p:nvPr/>
          </p:nvSpPr>
          <p:spPr>
            <a:xfrm flipV="1">
              <a:off x="2664048" y="2349183"/>
              <a:ext cx="5237175" cy="2222742"/>
            </a:xfrm>
            <a:prstGeom prst="circularArrow">
              <a:avLst>
                <a:gd name="adj1" fmla="val 4556"/>
                <a:gd name="adj2" fmla="val 700710"/>
                <a:gd name="adj3" fmla="val 19578504"/>
                <a:gd name="adj4" fmla="val 11790476"/>
                <a:gd name="adj5" fmla="val 148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p:cNvSpPr txBox="1"/>
            <p:nvPr/>
          </p:nvSpPr>
          <p:spPr>
            <a:xfrm>
              <a:off x="3958167" y="3683958"/>
              <a:ext cx="2333643" cy="407163"/>
            </a:xfrm>
            <a:prstGeom prst="rect">
              <a:avLst/>
            </a:prstGeom>
            <a:noFill/>
          </p:spPr>
          <p:txBody>
            <a:bodyPr wrap="square" rtlCol="0">
              <a:spAutoFit/>
            </a:bodyPr>
            <a:lstStyle/>
            <a:p>
              <a:pPr algn="ctr"/>
              <a:r>
                <a:rPr kumimoji="1" lang="ja-JP" altLang="en-US" b="1">
                  <a:latin typeface="HGSｺﾞｼｯｸE" panose="020B0900000000000000" pitchFamily="50" charset="-128"/>
                  <a:ea typeface="HGSｺﾞｼｯｸE" panose="020B0900000000000000" pitchFamily="50" charset="-128"/>
                </a:rPr>
                <a:t>デファクト標準</a:t>
              </a:r>
              <a:endParaRPr kumimoji="1" lang="en-US" altLang="ja-JP" b="1" dirty="0">
                <a:latin typeface="HGSｺﾞｼｯｸE" panose="020B0900000000000000" pitchFamily="50" charset="-128"/>
                <a:ea typeface="HGSｺﾞｼｯｸE" panose="020B0900000000000000" pitchFamily="50" charset="-128"/>
              </a:endParaRPr>
            </a:p>
          </p:txBody>
        </p:sp>
      </p:grpSp>
      <p:pic>
        <p:nvPicPr>
          <p:cNvPr id="41" name="Picture 1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30797" y="5127166"/>
            <a:ext cx="872844" cy="8809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図 43"/>
          <p:cNvPicPr>
            <a:picLocks noChangeAspect="1"/>
          </p:cNvPicPr>
          <p:nvPr/>
        </p:nvPicPr>
        <p:blipFill>
          <a:blip r:embed="rId11">
            <a:clrChange>
              <a:clrFrom>
                <a:srgbClr val="FFFFFF"/>
              </a:clrFrom>
              <a:clrTo>
                <a:srgbClr val="FFFFFF">
                  <a:alpha val="0"/>
                </a:srgbClr>
              </a:clrTo>
            </a:clrChange>
          </a:blip>
          <a:stretch>
            <a:fillRect/>
          </a:stretch>
        </p:blipFill>
        <p:spPr>
          <a:xfrm>
            <a:off x="325827" y="5088327"/>
            <a:ext cx="1568036" cy="808631"/>
          </a:xfrm>
          <a:prstGeom prst="rect">
            <a:avLst/>
          </a:prstGeom>
        </p:spPr>
      </p:pic>
      <p:sp>
        <p:nvSpPr>
          <p:cNvPr id="34" name="角丸四角形吹き出し 33"/>
          <p:cNvSpPr/>
          <p:nvPr/>
        </p:nvSpPr>
        <p:spPr>
          <a:xfrm>
            <a:off x="3097352" y="5753761"/>
            <a:ext cx="3105414" cy="677466"/>
          </a:xfrm>
          <a:prstGeom prst="wedgeRoundRectCallout">
            <a:avLst>
              <a:gd name="adj1" fmla="val 2598"/>
              <a:gd name="adj2" fmla="val -1588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2"/>
                </a:solidFill>
              </a:rPr>
              <a:t>一般的なインターネット接続サービスを利用できる</a:t>
            </a:r>
            <a:endParaRPr kumimoji="1" lang="ja-JP" altLang="en-US" sz="1600" b="1" dirty="0">
              <a:solidFill>
                <a:schemeClr val="tx2"/>
              </a:solidFill>
            </a:endParaRPr>
          </a:p>
        </p:txBody>
      </p:sp>
      <p:pic>
        <p:nvPicPr>
          <p:cNvPr id="46" name="図 4" descr="ベクトル グラフィックス が含まれている画像&#10;&#10;自動的に生成された説明">
            <a:extLst>
              <a:ext uri="{FF2B5EF4-FFF2-40B4-BE49-F238E27FC236}">
                <a16:creationId xmlns:a16="http://schemas.microsoft.com/office/drawing/2014/main" id="{355714E3-138A-2142-A25E-FC62A267A2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9717" y="2695404"/>
            <a:ext cx="1291174" cy="11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フッター プレースホルダー 14">
            <a:extLst>
              <a:ext uri="{FF2B5EF4-FFF2-40B4-BE49-F238E27FC236}">
                <a16:creationId xmlns:a16="http://schemas.microsoft.com/office/drawing/2014/main" id="{8C939763-2805-554E-8654-C146D8D6384B}"/>
              </a:ext>
            </a:extLst>
          </p:cNvPr>
          <p:cNvSpPr>
            <a:spLocks noGrp="1"/>
          </p:cNvSpPr>
          <p:nvPr>
            <p:ph type="ftr" sz="quarter" idx="11"/>
          </p:nvPr>
        </p:nvSpPr>
        <p:spPr>
          <a:xfrm>
            <a:off x="3124200" y="6597650"/>
            <a:ext cx="2895600" cy="234652"/>
          </a:xfrm>
        </p:spPr>
        <p:txBody>
          <a:bodyPr/>
          <a:lstStyle/>
          <a:p>
            <a:r>
              <a:rPr kumimoji="1" lang="en-US" altLang="ja-JP"/>
              <a:t>ia-cloud </a:t>
            </a:r>
            <a:r>
              <a:rPr kumimoji="1" lang="ja-JP" altLang="en-US"/>
              <a:t>プロジェクト</a:t>
            </a:r>
          </a:p>
        </p:txBody>
      </p:sp>
    </p:spTree>
    <p:extLst>
      <p:ext uri="{BB962C8B-B14F-4D97-AF65-F5344CB8AC3E}">
        <p14:creationId xmlns:p14="http://schemas.microsoft.com/office/powerpoint/2010/main" val="18536508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892C9E-4DC8-524F-ADD6-227F6E13A21D}"/>
              </a:ext>
            </a:extLst>
          </p:cNvPr>
          <p:cNvSpPr>
            <a:spLocks noGrp="1"/>
          </p:cNvSpPr>
          <p:nvPr>
            <p:ph type="title"/>
          </p:nvPr>
        </p:nvSpPr>
        <p:spPr/>
        <p:txBody>
          <a:bodyPr/>
          <a:lstStyle/>
          <a:p>
            <a:r>
              <a:rPr kumimoji="1" lang="en-US" altLang="ja-JP" dirty="0" err="1"/>
              <a:t>ia</a:t>
            </a:r>
            <a:r>
              <a:rPr kumimoji="1" lang="en-US" altLang="ja-JP" dirty="0"/>
              <a:t>-cloud</a:t>
            </a:r>
            <a:r>
              <a:rPr kumimoji="1" lang="ja-JP" altLang="en-US"/>
              <a:t> トライアルサービス</a:t>
            </a:r>
          </a:p>
        </p:txBody>
      </p:sp>
      <p:sp>
        <p:nvSpPr>
          <p:cNvPr id="6" name="コンテンツ プレースホルダー 5">
            <a:extLst>
              <a:ext uri="{FF2B5EF4-FFF2-40B4-BE49-F238E27FC236}">
                <a16:creationId xmlns:a16="http://schemas.microsoft.com/office/drawing/2014/main" id="{974A4D87-1086-EE49-8F3D-B1C4F7ED1F96}"/>
              </a:ext>
            </a:extLst>
          </p:cNvPr>
          <p:cNvSpPr>
            <a:spLocks noGrp="1"/>
          </p:cNvSpPr>
          <p:nvPr>
            <p:ph idx="1"/>
          </p:nvPr>
        </p:nvSpPr>
        <p:spPr/>
        <p:txBody>
          <a:bodyPr/>
          <a:lstStyle/>
          <a:p>
            <a:r>
              <a:rPr kumimoji="1" lang="ja-JP" altLang="en-US" sz="2400" dirty="0"/>
              <a:t>産業オートメーションフォーラムが運営する、</a:t>
            </a:r>
            <a:r>
              <a:rPr kumimoji="1" lang="en-US" altLang="ja-JP" sz="2400" dirty="0" err="1"/>
              <a:t>ia</a:t>
            </a:r>
            <a:r>
              <a:rPr kumimoji="1" lang="en-US" altLang="ja-JP" sz="2400" dirty="0"/>
              <a:t>-cloud</a:t>
            </a:r>
            <a:r>
              <a:rPr kumimoji="1" lang="ja-JP" altLang="en-US" sz="2400" dirty="0"/>
              <a:t>のトライアルサービス</a:t>
            </a:r>
            <a:endParaRPr kumimoji="1" lang="en-US" altLang="ja-JP" sz="2400" dirty="0"/>
          </a:p>
          <a:p>
            <a:pPr lvl="1"/>
            <a:r>
              <a:rPr lang="ja-JP" altLang="en-US" sz="2000" dirty="0"/>
              <a:t>本日の参加企業に、トライアルユーザアカウントを付与</a:t>
            </a:r>
            <a:endParaRPr lang="en-US" altLang="ja-JP" sz="2000" dirty="0"/>
          </a:p>
          <a:p>
            <a:pPr lvl="1"/>
            <a:r>
              <a:rPr kumimoji="1" lang="en-US" altLang="ja-JP" sz="2000" dirty="0"/>
              <a:t>1</a:t>
            </a:r>
            <a:r>
              <a:rPr kumimoji="1" lang="ja-JP" altLang="en-US" sz="2000" dirty="0"/>
              <a:t>年間の無償試用アカウント（格納総データ数と転送回数には制限があります）</a:t>
            </a:r>
            <a:endParaRPr kumimoji="1" lang="en-US" altLang="ja-JP" sz="2000" dirty="0"/>
          </a:p>
          <a:p>
            <a:pPr lvl="1"/>
            <a:r>
              <a:rPr kumimoji="1" lang="en-US" altLang="ja-JP" sz="2000" dirty="0"/>
              <a:t>AWS</a:t>
            </a:r>
            <a:r>
              <a:rPr kumimoji="1" lang="ja-JP" altLang="en-US" sz="2000" dirty="0"/>
              <a:t>のサーバレスのクラウドサービス上に構築</a:t>
            </a:r>
            <a:endParaRPr kumimoji="1" lang="en-US" altLang="ja-JP" sz="2000" dirty="0"/>
          </a:p>
          <a:p>
            <a:pPr lvl="1"/>
            <a:r>
              <a:rPr lang="ja-JP" altLang="en-US" sz="2000" dirty="0"/>
              <a:t>商用利用時には、</a:t>
            </a:r>
            <a:r>
              <a:rPr lang="en-US" altLang="ja-JP" sz="2000" dirty="0"/>
              <a:t>IAF</a:t>
            </a:r>
            <a:r>
              <a:rPr lang="ja-JP" altLang="en-US" sz="2000" dirty="0"/>
              <a:t>メンバ企業が有償サービスを提供</a:t>
            </a:r>
            <a:endParaRPr lang="en-US" altLang="ja-JP" sz="2000" dirty="0"/>
          </a:p>
          <a:p>
            <a:r>
              <a:rPr kumimoji="1" lang="ja-JP" altLang="en-US" sz="2400" dirty="0"/>
              <a:t>接続のエンドポイント</a:t>
            </a:r>
            <a:endParaRPr kumimoji="1" lang="en-US" altLang="ja-JP" sz="2400" dirty="0"/>
          </a:p>
          <a:p>
            <a:pPr marL="895350" lvl="1" indent="-438150"/>
            <a:r>
              <a:rPr lang="en-US" altLang="ja-JP" sz="2000" dirty="0"/>
              <a:t>AWS</a:t>
            </a:r>
            <a:r>
              <a:rPr lang="ja-JP" altLang="en-US" sz="2000" dirty="0"/>
              <a:t>の</a:t>
            </a:r>
            <a:r>
              <a:rPr lang="en-US" altLang="ja-JP" sz="2000" dirty="0" err="1"/>
              <a:t>url</a:t>
            </a:r>
            <a:r>
              <a:rPr lang="en-US" altLang="ja-JP" sz="2000" dirty="0"/>
              <a:t> </a:t>
            </a:r>
          </a:p>
          <a:p>
            <a:pPr marL="1162050" lvl="1" indent="0">
              <a:buNone/>
            </a:pPr>
            <a:r>
              <a:rPr lang="en-US" altLang="ja-JP" sz="2000" dirty="0">
                <a:latin typeface="+mj-lt"/>
                <a:ea typeface="Meiryo UI" panose="020B0604030504040204" pitchFamily="50" charset="-128"/>
              </a:rPr>
              <a:t>https://d9u5112h1j.execute-api.us-east-1.amazonaws.com/handson/api/iaCloud/rev10</a:t>
            </a:r>
          </a:p>
          <a:p>
            <a:pPr lvl="1"/>
            <a:r>
              <a:rPr lang="ja-JP" altLang="en-US" sz="2000" dirty="0"/>
              <a:t>ユーザ</a:t>
            </a:r>
            <a:r>
              <a:rPr lang="en-US" altLang="ja-JP" sz="2000" dirty="0"/>
              <a:t>ID</a:t>
            </a:r>
            <a:r>
              <a:rPr lang="ja-JP" altLang="en-US" sz="2000" dirty="0"/>
              <a:t>とパスワードは、別紙で配布</a:t>
            </a:r>
            <a:endParaRPr lang="en-US" altLang="ja-JP" sz="2000" dirty="0"/>
          </a:p>
          <a:p>
            <a:pPr marL="457200" lvl="1" indent="0">
              <a:buNone/>
            </a:pPr>
            <a:endParaRPr kumimoji="1" lang="ja-JP" altLang="en-US" sz="2000" dirty="0"/>
          </a:p>
        </p:txBody>
      </p:sp>
      <p:sp>
        <p:nvSpPr>
          <p:cNvPr id="3" name="日付プレースホルダー 2">
            <a:extLst>
              <a:ext uri="{FF2B5EF4-FFF2-40B4-BE49-F238E27FC236}">
                <a16:creationId xmlns:a16="http://schemas.microsoft.com/office/drawing/2014/main" id="{C71EC083-4C42-4B4F-AC50-060D38284967}"/>
              </a:ext>
            </a:extLst>
          </p:cNvPr>
          <p:cNvSpPr>
            <a:spLocks noGrp="1"/>
          </p:cNvSpPr>
          <p:nvPr>
            <p:ph type="dt" sz="half" idx="10"/>
          </p:nvPr>
        </p:nvSpPr>
        <p:spPr/>
        <p:txBody>
          <a:bodyPr/>
          <a:lstStyle/>
          <a:p>
            <a:r>
              <a:rPr kumimoji="1" lang="en-US" altLang="ja-JP"/>
              <a:t>2019/10/04</a:t>
            </a:r>
            <a:endParaRPr kumimoji="1" lang="ja-JP" altLang="en-US"/>
          </a:p>
        </p:txBody>
      </p:sp>
      <p:sp>
        <p:nvSpPr>
          <p:cNvPr id="4" name="フッター プレースホルダー 3">
            <a:extLst>
              <a:ext uri="{FF2B5EF4-FFF2-40B4-BE49-F238E27FC236}">
                <a16:creationId xmlns:a16="http://schemas.microsoft.com/office/drawing/2014/main" id="{1C2EAF76-180F-9D46-B2AF-8FF934E86E7A}"/>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5" name="スライド番号プレースホルダー 4">
            <a:extLst>
              <a:ext uri="{FF2B5EF4-FFF2-40B4-BE49-F238E27FC236}">
                <a16:creationId xmlns:a16="http://schemas.microsoft.com/office/drawing/2014/main" id="{5B1DA29E-778C-9841-A3AB-E6B708F31CB3}"/>
              </a:ext>
            </a:extLst>
          </p:cNvPr>
          <p:cNvSpPr>
            <a:spLocks noGrp="1"/>
          </p:cNvSpPr>
          <p:nvPr>
            <p:ph type="sldNum" sz="quarter" idx="12"/>
          </p:nvPr>
        </p:nvSpPr>
        <p:spPr/>
        <p:txBody>
          <a:bodyPr/>
          <a:lstStyle/>
          <a:p>
            <a:fld id="{78E8CB0D-5CF3-D74D-8043-C1424D1EE8AC}" type="slidenum">
              <a:rPr kumimoji="1" lang="ja-JP" altLang="en-US" smtClean="0"/>
              <a:t>6</a:t>
            </a:fld>
            <a:endParaRPr kumimoji="1" lang="ja-JP" altLang="en-US"/>
          </a:p>
        </p:txBody>
      </p:sp>
    </p:spTree>
    <p:extLst>
      <p:ext uri="{BB962C8B-B14F-4D97-AF65-F5344CB8AC3E}">
        <p14:creationId xmlns:p14="http://schemas.microsoft.com/office/powerpoint/2010/main" val="89127025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77DE90-95A3-9C43-9B17-91651EEE5590}"/>
              </a:ext>
            </a:extLst>
          </p:cNvPr>
          <p:cNvSpPr>
            <a:spLocks noGrp="1"/>
          </p:cNvSpPr>
          <p:nvPr>
            <p:ph type="title"/>
          </p:nvPr>
        </p:nvSpPr>
        <p:spPr/>
        <p:txBody>
          <a:bodyPr/>
          <a:lstStyle/>
          <a:p>
            <a:r>
              <a:rPr kumimoji="1" lang="en-US" altLang="ja-JP" dirty="0"/>
              <a:t>Node-RED</a:t>
            </a:r>
            <a:r>
              <a:rPr kumimoji="1" lang="ja-JP" altLang="en-US"/>
              <a:t>とは</a:t>
            </a:r>
          </a:p>
        </p:txBody>
      </p:sp>
      <p:sp>
        <p:nvSpPr>
          <p:cNvPr id="3" name="コンテンツ プレースホルダー 2">
            <a:extLst>
              <a:ext uri="{FF2B5EF4-FFF2-40B4-BE49-F238E27FC236}">
                <a16:creationId xmlns:a16="http://schemas.microsoft.com/office/drawing/2014/main" id="{8757CD96-C5A4-9B44-A2D6-1B552C391002}"/>
              </a:ext>
            </a:extLst>
          </p:cNvPr>
          <p:cNvSpPr>
            <a:spLocks noGrp="1"/>
          </p:cNvSpPr>
          <p:nvPr>
            <p:ph idx="1"/>
          </p:nvPr>
        </p:nvSpPr>
        <p:spPr>
          <a:xfrm>
            <a:off x="628682" y="1332430"/>
            <a:ext cx="6838122" cy="929703"/>
          </a:xfrm>
        </p:spPr>
        <p:txBody>
          <a:bodyPr/>
          <a:lstStyle/>
          <a:p>
            <a:r>
              <a:rPr kumimoji="1" lang="ja-JP" altLang="en-US" sz="2000"/>
              <a:t>ノンプログラミング開発ツール、</a:t>
            </a:r>
            <a:r>
              <a:rPr lang="ja-JP" altLang="en-US" sz="2000"/>
              <a:t>コーディングせずにアプリケーションが開発できるツールの一つ</a:t>
            </a:r>
            <a:endParaRPr lang="en-US" altLang="ja-JP" sz="2000" dirty="0"/>
          </a:p>
        </p:txBody>
      </p:sp>
      <p:pic>
        <p:nvPicPr>
          <p:cNvPr id="6" name="図 5" descr="スクリーンショット が含まれている画像&#10;&#10;自動的に生成された説明">
            <a:extLst>
              <a:ext uri="{FF2B5EF4-FFF2-40B4-BE49-F238E27FC236}">
                <a16:creationId xmlns:a16="http://schemas.microsoft.com/office/drawing/2014/main" id="{A138D2DF-F740-574C-9341-3555944537FF}"/>
              </a:ext>
            </a:extLst>
          </p:cNvPr>
          <p:cNvPicPr>
            <a:picLocks noChangeAspect="1"/>
          </p:cNvPicPr>
          <p:nvPr/>
        </p:nvPicPr>
        <p:blipFill rotWithShape="1">
          <a:blip r:embed="rId3"/>
          <a:srcRect b="8092"/>
          <a:stretch/>
        </p:blipFill>
        <p:spPr>
          <a:xfrm>
            <a:off x="195072" y="1693373"/>
            <a:ext cx="8123980" cy="4904277"/>
          </a:xfrm>
          <a:prstGeom prst="rect">
            <a:avLst/>
          </a:prstGeom>
        </p:spPr>
      </p:pic>
      <p:sp>
        <p:nvSpPr>
          <p:cNvPr id="7" name="角丸四角形吹き出し 6">
            <a:extLst>
              <a:ext uri="{FF2B5EF4-FFF2-40B4-BE49-F238E27FC236}">
                <a16:creationId xmlns:a16="http://schemas.microsoft.com/office/drawing/2014/main" id="{FE845D28-6BEC-5643-BACE-E16A305D84C9}"/>
              </a:ext>
            </a:extLst>
          </p:cNvPr>
          <p:cNvSpPr/>
          <p:nvPr/>
        </p:nvSpPr>
        <p:spPr bwMode="auto">
          <a:xfrm>
            <a:off x="5920170" y="3321430"/>
            <a:ext cx="2828543" cy="512064"/>
          </a:xfrm>
          <a:prstGeom prst="wedgeRoundRectCallout">
            <a:avLst>
              <a:gd name="adj1" fmla="val -17194"/>
              <a:gd name="adj2" fmla="val -146364"/>
              <a:gd name="adj3" fmla="val 16667"/>
            </a:avLst>
          </a:prstGeom>
          <a:solidFill>
            <a:schemeClr val="bg1">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Tx/>
              <a:buNone/>
            </a:pPr>
            <a:r>
              <a:rPr kumimoji="0" lang="en-US" altLang="ja-JP" sz="1400" b="0" i="0" u="none" strike="noStrike" cap="none" normalizeH="0" baseline="0" dirty="0">
                <a:ln>
                  <a:noFill/>
                </a:ln>
                <a:solidFill>
                  <a:schemeClr val="tx1"/>
                </a:solidFill>
                <a:effectLst/>
                <a:latin typeface="Arial" charset="0"/>
                <a:cs typeface="Arial" charset="0"/>
              </a:rPr>
              <a:t>(5)</a:t>
            </a:r>
            <a:r>
              <a:rPr kumimoji="0" lang="ja-JP" altLang="en-US" sz="1400" b="0" i="0" u="none" strike="noStrike" cap="none" normalizeH="0" baseline="0">
                <a:ln>
                  <a:noFill/>
                </a:ln>
                <a:solidFill>
                  <a:schemeClr val="tx1"/>
                </a:solidFill>
                <a:effectLst/>
                <a:latin typeface="Arial" charset="0"/>
                <a:cs typeface="Arial" charset="0"/>
              </a:rPr>
              <a:t>デプロイボタンをクリックするとすぐにフローが動作</a:t>
            </a:r>
          </a:p>
        </p:txBody>
      </p:sp>
      <p:sp>
        <p:nvSpPr>
          <p:cNvPr id="8" name="角丸四角形吹き出し 7">
            <a:extLst>
              <a:ext uri="{FF2B5EF4-FFF2-40B4-BE49-F238E27FC236}">
                <a16:creationId xmlns:a16="http://schemas.microsoft.com/office/drawing/2014/main" id="{B41E6F7A-8712-F448-96D8-3C38238BE65B}"/>
              </a:ext>
            </a:extLst>
          </p:cNvPr>
          <p:cNvSpPr/>
          <p:nvPr/>
        </p:nvSpPr>
        <p:spPr bwMode="auto">
          <a:xfrm>
            <a:off x="3188684" y="5461551"/>
            <a:ext cx="2033311" cy="512064"/>
          </a:xfrm>
          <a:prstGeom prst="wedgeRoundRectCallout">
            <a:avLst>
              <a:gd name="adj1" fmla="val -38936"/>
              <a:gd name="adj2" fmla="val -163575"/>
              <a:gd name="adj3" fmla="val 16667"/>
            </a:avLst>
          </a:prstGeom>
          <a:solidFill>
            <a:schemeClr val="bg1">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Tx/>
              <a:buNone/>
            </a:pPr>
            <a:r>
              <a:rPr kumimoji="0" lang="en-US" altLang="ja-JP" sz="1400" b="0" i="0" u="none" strike="noStrike" cap="none" normalizeH="0" baseline="0" dirty="0">
                <a:ln>
                  <a:noFill/>
                </a:ln>
                <a:solidFill>
                  <a:schemeClr val="tx1"/>
                </a:solidFill>
                <a:effectLst/>
                <a:latin typeface="Arial" charset="0"/>
                <a:cs typeface="Arial" charset="0"/>
              </a:rPr>
              <a:t>(3)</a:t>
            </a:r>
            <a:r>
              <a:rPr kumimoji="0" lang="ja-JP" altLang="en-US" sz="1400" b="0" i="0" u="none" strike="noStrike" cap="none" normalizeH="0" baseline="0">
                <a:ln>
                  <a:noFill/>
                </a:ln>
                <a:solidFill>
                  <a:schemeClr val="tx1"/>
                </a:solidFill>
                <a:effectLst/>
                <a:latin typeface="Arial" charset="0"/>
                <a:cs typeface="Arial" charset="0"/>
              </a:rPr>
              <a:t>データの流れの順にノードを接続</a:t>
            </a:r>
          </a:p>
        </p:txBody>
      </p:sp>
      <p:sp>
        <p:nvSpPr>
          <p:cNvPr id="9" name="角丸四角形吹き出し 8">
            <a:extLst>
              <a:ext uri="{FF2B5EF4-FFF2-40B4-BE49-F238E27FC236}">
                <a16:creationId xmlns:a16="http://schemas.microsoft.com/office/drawing/2014/main" id="{420F3CF8-9541-D846-B469-041B891E993A}"/>
              </a:ext>
            </a:extLst>
          </p:cNvPr>
          <p:cNvSpPr/>
          <p:nvPr/>
        </p:nvSpPr>
        <p:spPr bwMode="auto">
          <a:xfrm>
            <a:off x="1219200" y="2837739"/>
            <a:ext cx="2828543" cy="512064"/>
          </a:xfrm>
          <a:prstGeom prst="wedgeRoundRectCallout">
            <a:avLst>
              <a:gd name="adj1" fmla="val -25289"/>
              <a:gd name="adj2" fmla="val 91771"/>
              <a:gd name="adj3" fmla="val 16667"/>
            </a:avLst>
          </a:prstGeom>
          <a:solidFill>
            <a:schemeClr val="bg1">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Tx/>
              <a:buNone/>
            </a:pPr>
            <a:r>
              <a:rPr kumimoji="0" lang="en-US" altLang="ja-JP" sz="1400" b="0" i="0" u="none" strike="noStrike" cap="none" normalizeH="0" baseline="0" dirty="0">
                <a:ln>
                  <a:noFill/>
                </a:ln>
                <a:solidFill>
                  <a:schemeClr val="tx1"/>
                </a:solidFill>
                <a:effectLst/>
                <a:latin typeface="Arial" charset="0"/>
                <a:cs typeface="Arial" charset="0"/>
              </a:rPr>
              <a:t>(2)</a:t>
            </a:r>
            <a:r>
              <a:rPr kumimoji="0" lang="ja-JP" altLang="en-US" sz="1400" b="0" i="0" u="none" strike="noStrike" cap="none" normalizeH="0" baseline="0">
                <a:ln>
                  <a:noFill/>
                </a:ln>
                <a:solidFill>
                  <a:schemeClr val="tx1"/>
                </a:solidFill>
                <a:effectLst/>
                <a:latin typeface="Arial" charset="0"/>
                <a:cs typeface="Arial" charset="0"/>
              </a:rPr>
              <a:t>ノードを中央のワークスペースへドラッグアンドドロップ</a:t>
            </a:r>
          </a:p>
        </p:txBody>
      </p:sp>
      <p:sp>
        <p:nvSpPr>
          <p:cNvPr id="10" name="角丸四角形吹き出し 9">
            <a:extLst>
              <a:ext uri="{FF2B5EF4-FFF2-40B4-BE49-F238E27FC236}">
                <a16:creationId xmlns:a16="http://schemas.microsoft.com/office/drawing/2014/main" id="{7B75CAF3-4CA8-BF4C-BEA8-EDC7BCB4A469}"/>
              </a:ext>
            </a:extLst>
          </p:cNvPr>
          <p:cNvSpPr/>
          <p:nvPr/>
        </p:nvSpPr>
        <p:spPr bwMode="auto">
          <a:xfrm>
            <a:off x="195072" y="5997574"/>
            <a:ext cx="2388678" cy="512064"/>
          </a:xfrm>
          <a:prstGeom prst="wedgeRoundRectCallout">
            <a:avLst>
              <a:gd name="adj1" fmla="val -7173"/>
              <a:gd name="adj2" fmla="val -125595"/>
              <a:gd name="adj3" fmla="val 16667"/>
            </a:avLst>
          </a:prstGeom>
          <a:solidFill>
            <a:schemeClr val="bg1">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Tx/>
              <a:buNone/>
            </a:pPr>
            <a:r>
              <a:rPr kumimoji="0" lang="en-US" altLang="ja-JP" sz="1400" b="0" i="0" u="none" strike="noStrike" cap="none" normalizeH="0" baseline="0" dirty="0">
                <a:ln>
                  <a:noFill/>
                </a:ln>
                <a:solidFill>
                  <a:schemeClr val="tx1"/>
                </a:solidFill>
                <a:effectLst/>
                <a:latin typeface="Arial" charset="0"/>
                <a:cs typeface="Arial" charset="0"/>
              </a:rPr>
              <a:t>(1)</a:t>
            </a:r>
            <a:r>
              <a:rPr kumimoji="0" lang="ja-JP" altLang="en-US" sz="1400" b="0" i="0" u="none" strike="noStrike" cap="none" normalizeH="0" baseline="0">
                <a:ln>
                  <a:noFill/>
                </a:ln>
                <a:solidFill>
                  <a:schemeClr val="tx1"/>
                </a:solidFill>
                <a:effectLst/>
                <a:latin typeface="Arial" charset="0"/>
                <a:cs typeface="Arial" charset="0"/>
              </a:rPr>
              <a:t>パレットから必要な機能を持つノードを選択</a:t>
            </a:r>
          </a:p>
        </p:txBody>
      </p:sp>
      <p:sp>
        <p:nvSpPr>
          <p:cNvPr id="11" name="フリーフォーム 10">
            <a:extLst>
              <a:ext uri="{FF2B5EF4-FFF2-40B4-BE49-F238E27FC236}">
                <a16:creationId xmlns:a16="http://schemas.microsoft.com/office/drawing/2014/main" id="{5378E42C-7D1F-7742-91F4-904F60FEC981}"/>
              </a:ext>
            </a:extLst>
          </p:cNvPr>
          <p:cNvSpPr/>
          <p:nvPr/>
        </p:nvSpPr>
        <p:spPr bwMode="auto">
          <a:xfrm>
            <a:off x="1389411" y="3628845"/>
            <a:ext cx="1045317" cy="372677"/>
          </a:xfrm>
          <a:custGeom>
            <a:avLst/>
            <a:gdLst>
              <a:gd name="connsiteX0" fmla="*/ 0 w 1511808"/>
              <a:gd name="connsiteY0" fmla="*/ 353832 h 573288"/>
              <a:gd name="connsiteX1" fmla="*/ 487680 w 1511808"/>
              <a:gd name="connsiteY1" fmla="*/ 264 h 573288"/>
              <a:gd name="connsiteX2" fmla="*/ 1304544 w 1511808"/>
              <a:gd name="connsiteY2" fmla="*/ 402600 h 573288"/>
              <a:gd name="connsiteX3" fmla="*/ 1511808 w 1511808"/>
              <a:gd name="connsiteY3" fmla="*/ 573288 h 573288"/>
              <a:gd name="connsiteX4" fmla="*/ 1511808 w 1511808"/>
              <a:gd name="connsiteY4" fmla="*/ 573288 h 573288"/>
              <a:gd name="connsiteX0" fmla="*/ 0 w 1511808"/>
              <a:gd name="connsiteY0" fmla="*/ 343908 h 563364"/>
              <a:gd name="connsiteX1" fmla="*/ 795793 w 1511808"/>
              <a:gd name="connsiteY1" fmla="*/ 279 h 563364"/>
              <a:gd name="connsiteX2" fmla="*/ 1304544 w 1511808"/>
              <a:gd name="connsiteY2" fmla="*/ 392676 h 563364"/>
              <a:gd name="connsiteX3" fmla="*/ 1511808 w 1511808"/>
              <a:gd name="connsiteY3" fmla="*/ 563364 h 563364"/>
              <a:gd name="connsiteX4" fmla="*/ 1511808 w 1511808"/>
              <a:gd name="connsiteY4" fmla="*/ 563364 h 563364"/>
              <a:gd name="connsiteX0" fmla="*/ 0 w 1511808"/>
              <a:gd name="connsiteY0" fmla="*/ 348008 h 567464"/>
              <a:gd name="connsiteX1" fmla="*/ 795793 w 1511808"/>
              <a:gd name="connsiteY1" fmla="*/ 4379 h 567464"/>
              <a:gd name="connsiteX2" fmla="*/ 1511808 w 1511808"/>
              <a:gd name="connsiteY2" fmla="*/ 567464 h 567464"/>
              <a:gd name="connsiteX3" fmla="*/ 1511808 w 1511808"/>
              <a:gd name="connsiteY3" fmla="*/ 567464 h 567464"/>
              <a:gd name="connsiteX0" fmla="*/ 0 w 1511808"/>
              <a:gd name="connsiteY0" fmla="*/ 348008 h 567464"/>
              <a:gd name="connsiteX1" fmla="*/ 795793 w 1511808"/>
              <a:gd name="connsiteY1" fmla="*/ 4379 h 567464"/>
              <a:gd name="connsiteX2" fmla="*/ 1511808 w 1511808"/>
              <a:gd name="connsiteY2" fmla="*/ 567464 h 567464"/>
              <a:gd name="connsiteX3" fmla="*/ 1511808 w 1511808"/>
              <a:gd name="connsiteY3" fmla="*/ 567464 h 567464"/>
            </a:gdLst>
            <a:ahLst/>
            <a:cxnLst>
              <a:cxn ang="0">
                <a:pos x="connsiteX0" y="connsiteY0"/>
              </a:cxn>
              <a:cxn ang="0">
                <a:pos x="connsiteX1" y="connsiteY1"/>
              </a:cxn>
              <a:cxn ang="0">
                <a:pos x="connsiteX2" y="connsiteY2"/>
              </a:cxn>
              <a:cxn ang="0">
                <a:pos x="connsiteX3" y="connsiteY3"/>
              </a:cxn>
            </a:cxnLst>
            <a:rect l="l" t="t" r="r" b="b"/>
            <a:pathLst>
              <a:path w="1511808" h="567464">
                <a:moveTo>
                  <a:pt x="0" y="348008"/>
                </a:moveTo>
                <a:cubicBezTo>
                  <a:pt x="135128" y="167160"/>
                  <a:pt x="543825" y="-32197"/>
                  <a:pt x="795793" y="4379"/>
                </a:cubicBezTo>
                <a:cubicBezTo>
                  <a:pt x="1047761" y="40955"/>
                  <a:pt x="1462046" y="473617"/>
                  <a:pt x="1511808" y="567464"/>
                </a:cubicBezTo>
                <a:lnTo>
                  <a:pt x="1511808" y="567464"/>
                </a:ln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12" name="日付プレースホルダー 11">
            <a:extLst>
              <a:ext uri="{FF2B5EF4-FFF2-40B4-BE49-F238E27FC236}">
                <a16:creationId xmlns:a16="http://schemas.microsoft.com/office/drawing/2014/main" id="{9BBAA260-AEFC-9343-AABA-E9911F908489}"/>
              </a:ext>
            </a:extLst>
          </p:cNvPr>
          <p:cNvSpPr>
            <a:spLocks noGrp="1"/>
          </p:cNvSpPr>
          <p:nvPr>
            <p:ph type="dt" sz="half" idx="10"/>
          </p:nvPr>
        </p:nvSpPr>
        <p:spPr/>
        <p:txBody>
          <a:bodyPr/>
          <a:lstStyle/>
          <a:p>
            <a:r>
              <a:rPr kumimoji="1" lang="en-US" altLang="ja-JP"/>
              <a:t>2019/10/04</a:t>
            </a:r>
            <a:endParaRPr kumimoji="1" lang="ja-JP" altLang="en-US"/>
          </a:p>
        </p:txBody>
      </p:sp>
      <p:sp>
        <p:nvSpPr>
          <p:cNvPr id="13" name="フッター プレースホルダー 12">
            <a:extLst>
              <a:ext uri="{FF2B5EF4-FFF2-40B4-BE49-F238E27FC236}">
                <a16:creationId xmlns:a16="http://schemas.microsoft.com/office/drawing/2014/main" id="{86C3B09F-2AF2-A444-A690-BA2428EF08DD}"/>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14" name="スライド番号プレースホルダー 13">
            <a:extLst>
              <a:ext uri="{FF2B5EF4-FFF2-40B4-BE49-F238E27FC236}">
                <a16:creationId xmlns:a16="http://schemas.microsoft.com/office/drawing/2014/main" id="{26CE52F3-FD09-3140-9735-7750FBE0B233}"/>
              </a:ext>
            </a:extLst>
          </p:cNvPr>
          <p:cNvSpPr>
            <a:spLocks noGrp="1"/>
          </p:cNvSpPr>
          <p:nvPr>
            <p:ph type="sldNum" sz="quarter" idx="12"/>
          </p:nvPr>
        </p:nvSpPr>
        <p:spPr/>
        <p:txBody>
          <a:bodyPr/>
          <a:lstStyle/>
          <a:p>
            <a:fld id="{78E8CB0D-5CF3-D74D-8043-C1424D1EE8AC}" type="slidenum">
              <a:rPr kumimoji="1" lang="ja-JP" altLang="en-US" smtClean="0"/>
              <a:t>7</a:t>
            </a:fld>
            <a:endParaRPr kumimoji="1" lang="ja-JP" altLang="en-US"/>
          </a:p>
        </p:txBody>
      </p:sp>
      <p:grpSp>
        <p:nvGrpSpPr>
          <p:cNvPr id="5" name="グループ化 4">
            <a:extLst>
              <a:ext uri="{FF2B5EF4-FFF2-40B4-BE49-F238E27FC236}">
                <a16:creationId xmlns:a16="http://schemas.microsoft.com/office/drawing/2014/main" id="{A8776403-433A-E346-B05A-531CF9EBC5EC}"/>
              </a:ext>
            </a:extLst>
          </p:cNvPr>
          <p:cNvGrpSpPr/>
          <p:nvPr/>
        </p:nvGrpSpPr>
        <p:grpSpPr>
          <a:xfrm>
            <a:off x="4793375" y="1332430"/>
            <a:ext cx="3955338" cy="4770926"/>
            <a:chOff x="4572000" y="1202689"/>
            <a:chExt cx="3955338" cy="4770926"/>
          </a:xfrm>
        </p:grpSpPr>
        <p:pic>
          <p:nvPicPr>
            <p:cNvPr id="4" name="図 3">
              <a:extLst>
                <a:ext uri="{FF2B5EF4-FFF2-40B4-BE49-F238E27FC236}">
                  <a16:creationId xmlns:a16="http://schemas.microsoft.com/office/drawing/2014/main" id="{71B7CAE9-2408-804A-825A-0250804D2030}"/>
                </a:ext>
              </a:extLst>
            </p:cNvPr>
            <p:cNvPicPr>
              <a:picLocks noChangeAspect="1"/>
            </p:cNvPicPr>
            <p:nvPr/>
          </p:nvPicPr>
          <p:blipFill rotWithShape="1">
            <a:blip r:embed="rId4"/>
            <a:srcRect b="34715"/>
            <a:stretch/>
          </p:blipFill>
          <p:spPr>
            <a:xfrm>
              <a:off x="4572000" y="2220168"/>
              <a:ext cx="3486263" cy="3753447"/>
            </a:xfrm>
            <a:prstGeom prst="rect">
              <a:avLst/>
            </a:prstGeom>
          </p:spPr>
        </p:pic>
        <p:sp>
          <p:nvSpPr>
            <p:cNvPr id="15" name="角丸四角形吹き出し 14">
              <a:extLst>
                <a:ext uri="{FF2B5EF4-FFF2-40B4-BE49-F238E27FC236}">
                  <a16:creationId xmlns:a16="http://schemas.microsoft.com/office/drawing/2014/main" id="{29718668-8181-CC45-B736-2CBAC07FEDD2}"/>
                </a:ext>
              </a:extLst>
            </p:cNvPr>
            <p:cNvSpPr/>
            <p:nvPr/>
          </p:nvSpPr>
          <p:spPr bwMode="auto">
            <a:xfrm>
              <a:off x="6406269" y="1202689"/>
              <a:ext cx="2121069" cy="512064"/>
            </a:xfrm>
            <a:prstGeom prst="wedgeRoundRectCallout">
              <a:avLst>
                <a:gd name="adj1" fmla="val -59598"/>
                <a:gd name="adj2" fmla="val 210460"/>
                <a:gd name="adj3" fmla="val 16667"/>
              </a:avLst>
            </a:prstGeom>
            <a:solidFill>
              <a:schemeClr val="bg1">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69875" marR="0" indent="-269875" algn="l" defTabSz="914400" rtl="0" eaLnBrk="1" fontAlgn="base" latinLnBrk="0" hangingPunct="1">
                <a:lnSpc>
                  <a:spcPct val="100000"/>
                </a:lnSpc>
                <a:spcBef>
                  <a:spcPct val="0"/>
                </a:spcBef>
                <a:spcAft>
                  <a:spcPct val="0"/>
                </a:spcAft>
                <a:buClrTx/>
                <a:buSzTx/>
                <a:buFontTx/>
                <a:buNone/>
              </a:pPr>
              <a:r>
                <a:rPr kumimoji="0" lang="en-US" altLang="ja-JP" sz="1400" b="0" i="0" u="none" strike="noStrike" cap="none" normalizeH="0" baseline="0" dirty="0">
                  <a:ln>
                    <a:noFill/>
                  </a:ln>
                  <a:solidFill>
                    <a:schemeClr val="tx1"/>
                  </a:solidFill>
                  <a:effectLst/>
                  <a:latin typeface="Arial" charset="0"/>
                  <a:cs typeface="Arial" charset="0"/>
                </a:rPr>
                <a:t>(4)</a:t>
              </a:r>
              <a:r>
                <a:rPr kumimoji="0" lang="ja-JP" altLang="en-US" sz="1400" b="0" i="0" u="none" strike="noStrike" cap="none" normalizeH="0" baseline="0">
                  <a:ln>
                    <a:noFill/>
                  </a:ln>
                  <a:solidFill>
                    <a:schemeClr val="tx1"/>
                  </a:solidFill>
                  <a:effectLst/>
                  <a:latin typeface="Arial" charset="0"/>
                  <a:cs typeface="Arial" charset="0"/>
                </a:rPr>
                <a:t> ノード</a:t>
              </a:r>
              <a:r>
                <a:rPr lang="ja-JP" altLang="en-US" sz="1400">
                  <a:latin typeface="Arial" charset="0"/>
                  <a:cs typeface="Arial" charset="0"/>
                </a:rPr>
                <a:t>のプロパティを編集</a:t>
              </a:r>
              <a:endParaRPr kumimoji="0" lang="ja-JP" altLang="en-US" sz="1400" b="0" i="0" u="none" strike="noStrike" cap="none" normalizeH="0" baseline="0">
                <a:ln>
                  <a:noFill/>
                </a:ln>
                <a:solidFill>
                  <a:schemeClr val="tx1"/>
                </a:solidFill>
                <a:effectLst/>
                <a:latin typeface="Arial" charset="0"/>
                <a:cs typeface="Arial" charset="0"/>
              </a:endParaRPr>
            </a:p>
          </p:txBody>
        </p:sp>
      </p:grpSp>
    </p:spTree>
    <p:extLst>
      <p:ext uri="{BB962C8B-B14F-4D97-AF65-F5344CB8AC3E}">
        <p14:creationId xmlns:p14="http://schemas.microsoft.com/office/powerpoint/2010/main" val="10369019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144BE7D9-3818-A244-B8C6-A6877E72F144}"/>
              </a:ext>
            </a:extLst>
          </p:cNvPr>
          <p:cNvSpPr>
            <a:spLocks noGrp="1"/>
          </p:cNvSpPr>
          <p:nvPr>
            <p:ph type="title"/>
          </p:nvPr>
        </p:nvSpPr>
        <p:spPr/>
        <p:txBody>
          <a:bodyPr/>
          <a:lstStyle/>
          <a:p>
            <a:r>
              <a:rPr lang="en-US" altLang="ja-JP" dirty="0"/>
              <a:t>IoT</a:t>
            </a:r>
            <a:r>
              <a:rPr lang="ja-JP" altLang="en-US"/>
              <a:t>ゲートウエイのアプリ開発</a:t>
            </a:r>
            <a:endParaRPr kumimoji="1" lang="ja-JP" altLang="en-US"/>
          </a:p>
        </p:txBody>
      </p:sp>
      <p:pic>
        <p:nvPicPr>
          <p:cNvPr id="8" name="図 7" descr="スクリーンショット, モニター, 室内 が含まれている画像&#10;&#10;自動的に生成された説明">
            <a:extLst>
              <a:ext uri="{FF2B5EF4-FFF2-40B4-BE49-F238E27FC236}">
                <a16:creationId xmlns:a16="http://schemas.microsoft.com/office/drawing/2014/main" id="{99E3B2AF-1F53-7846-A790-EE91DDE5C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315" y="3587168"/>
            <a:ext cx="4482887" cy="3196541"/>
          </a:xfrm>
          <a:prstGeom prst="rect">
            <a:avLst/>
          </a:prstGeom>
        </p:spPr>
      </p:pic>
      <p:pic>
        <p:nvPicPr>
          <p:cNvPr id="6" name="グラフィックス 5">
            <a:extLst>
              <a:ext uri="{FF2B5EF4-FFF2-40B4-BE49-F238E27FC236}">
                <a16:creationId xmlns:a16="http://schemas.microsoft.com/office/drawing/2014/main" id="{2B20108F-4328-44C5-ADF9-35D27C4CCB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264" y="2114927"/>
            <a:ext cx="4197746" cy="3991570"/>
          </a:xfrm>
          <a:prstGeom prst="rect">
            <a:avLst/>
          </a:prstGeom>
        </p:spPr>
      </p:pic>
      <p:pic>
        <p:nvPicPr>
          <p:cNvPr id="52" name="Picture 161"/>
          <p:cNvPicPr>
            <a:picLocks noChangeAspect="1" noChangeArrowheads="1"/>
          </p:cNvPicPr>
          <p:nvPr/>
        </p:nvPicPr>
        <p:blipFill>
          <a:blip r:embed="rId6">
            <a:clrChange>
              <a:clrFrom>
                <a:srgbClr val="E7E7F7"/>
              </a:clrFrom>
              <a:clrTo>
                <a:srgbClr val="E7E7F7">
                  <a:alpha val="0"/>
                </a:srgbClr>
              </a:clrTo>
            </a:clrChange>
            <a:extLst>
              <a:ext uri="{28A0092B-C50C-407E-A947-70E740481C1C}">
                <a14:useLocalDpi xmlns:a14="http://schemas.microsoft.com/office/drawing/2010/main" val="0"/>
              </a:ext>
            </a:extLst>
          </a:blip>
          <a:srcRect t="13319" b="14871"/>
          <a:stretch>
            <a:fillRect/>
          </a:stretch>
        </p:blipFill>
        <p:spPr bwMode="auto">
          <a:xfrm>
            <a:off x="934452" y="5386389"/>
            <a:ext cx="663067" cy="409170"/>
          </a:xfrm>
          <a:prstGeom prst="rect">
            <a:avLst/>
          </a:prstGeom>
          <a:noFill/>
          <a:ln>
            <a:noFill/>
          </a:ln>
          <a:effectLst/>
          <a:extLst>
            <a:ext uri="{909E8E84-426E-40DD-AFC4-6F175D3DCCD1}">
              <a14:hiddenFill xmlns:a14="http://schemas.microsoft.com/office/drawing/2010/main">
                <a:blipFill dpi="0" rotWithShape="0">
                  <a:blip/>
                  <a:srcRect t="13319" b="14871"/>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 name="テキスト ボックス 52"/>
          <p:cNvSpPr txBox="1"/>
          <p:nvPr/>
        </p:nvSpPr>
        <p:spPr>
          <a:xfrm>
            <a:off x="1160272" y="3438182"/>
            <a:ext cx="2949796" cy="315599"/>
          </a:xfrm>
          <a:prstGeom prst="rect">
            <a:avLst/>
          </a:prstGeom>
          <a:noFill/>
        </p:spPr>
        <p:txBody>
          <a:bodyPr wrap="square" rtlCol="0">
            <a:spAutoFit/>
          </a:bodyPr>
          <a:lstStyle/>
          <a:p>
            <a:pPr algn="ctr"/>
            <a:r>
              <a:rPr lang="en-US" altLang="ja-JP" sz="1451" b="1" dirty="0" err="1">
                <a:latin typeface="Meiryo UI" panose="020B0604030504040204" pitchFamily="50" charset="-128"/>
                <a:ea typeface="Meiryo UI" panose="020B0604030504040204" pitchFamily="50" charset="-128"/>
              </a:rPr>
              <a:t>IoT</a:t>
            </a:r>
            <a:r>
              <a:rPr lang="ja-JP" altLang="en-US" sz="1451" b="1" dirty="0">
                <a:latin typeface="Meiryo UI" panose="020B0604030504040204" pitchFamily="50" charset="-128"/>
                <a:ea typeface="Meiryo UI" panose="020B0604030504040204" pitchFamily="50" charset="-128"/>
              </a:rPr>
              <a:t>ゲートウエイ（エッジ）アプリ</a:t>
            </a:r>
          </a:p>
        </p:txBody>
      </p:sp>
      <p:sp>
        <p:nvSpPr>
          <p:cNvPr id="47" name="円/楕円 46"/>
          <p:cNvSpPr/>
          <p:nvPr/>
        </p:nvSpPr>
        <p:spPr>
          <a:xfrm>
            <a:off x="1576286" y="3750400"/>
            <a:ext cx="2132090" cy="527235"/>
          </a:xfrm>
          <a:prstGeom prst="ellipse">
            <a:avLst/>
          </a:prstGeom>
          <a:noFill/>
          <a:ln w="76200">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363">
              <a:latin typeface="Meiryo UI" panose="020B0604030504040204" pitchFamily="50" charset="-128"/>
              <a:ea typeface="Meiryo UI" panose="020B0604030504040204" pitchFamily="50" charset="-128"/>
            </a:endParaRPr>
          </a:p>
        </p:txBody>
      </p:sp>
      <p:pic>
        <p:nvPicPr>
          <p:cNvPr id="60" name="Picture 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51969" y="3325093"/>
            <a:ext cx="414690" cy="8071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 name="直線コネクタ 60"/>
          <p:cNvCxnSpPr>
            <a:cxnSpLocks/>
            <a:endCxn id="47" idx="6"/>
          </p:cNvCxnSpPr>
          <p:nvPr/>
        </p:nvCxnSpPr>
        <p:spPr>
          <a:xfrm flipH="1">
            <a:off x="3708377" y="3281661"/>
            <a:ext cx="2654026" cy="73235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sp>
        <p:nvSpPr>
          <p:cNvPr id="64" name="Oval 33"/>
          <p:cNvSpPr>
            <a:spLocks noChangeArrowheads="1"/>
          </p:cNvSpPr>
          <p:nvPr/>
        </p:nvSpPr>
        <p:spPr bwMode="auto">
          <a:xfrm>
            <a:off x="6373073" y="2531567"/>
            <a:ext cx="1757407" cy="1139315"/>
          </a:xfrm>
          <a:prstGeom prst="ellipse">
            <a:avLst/>
          </a:prstGeom>
          <a:noFill/>
          <a:ln w="76200" cap="flat">
            <a:solidFill>
              <a:srgbClr val="4A7EB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ja-JP" altLang="en-US" sz="1088" b="1">
              <a:latin typeface="+mj-ea"/>
              <a:ea typeface="+mj-ea"/>
            </a:endParaRPr>
          </a:p>
        </p:txBody>
      </p:sp>
      <p:pic>
        <p:nvPicPr>
          <p:cNvPr id="67" name="図 66"/>
          <p:cNvPicPr>
            <a:picLocks noChangeAspect="1"/>
          </p:cNvPicPr>
          <p:nvPr/>
        </p:nvPicPr>
        <p:blipFill>
          <a:blip r:embed="rId8" cstate="print">
            <a:clrChange>
              <a:clrFrom>
                <a:srgbClr val="BED8FD"/>
              </a:clrFrom>
              <a:clrTo>
                <a:srgbClr val="BED8FD">
                  <a:alpha val="0"/>
                </a:srgbClr>
              </a:clrTo>
            </a:clrChang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81621" y="4808219"/>
            <a:ext cx="729296" cy="326374"/>
          </a:xfrm>
          <a:prstGeom prst="rect">
            <a:avLst/>
          </a:prstGeom>
        </p:spPr>
      </p:pic>
      <p:cxnSp>
        <p:nvCxnSpPr>
          <p:cNvPr id="10" name="直線コネクタ 9"/>
          <p:cNvCxnSpPr>
            <a:cxnSpLocks/>
            <a:endCxn id="67" idx="0"/>
          </p:cNvCxnSpPr>
          <p:nvPr/>
        </p:nvCxnSpPr>
        <p:spPr>
          <a:xfrm flipH="1">
            <a:off x="746269" y="4600670"/>
            <a:ext cx="649583" cy="207549"/>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a:endCxn id="52" idx="0"/>
          </p:cNvCxnSpPr>
          <p:nvPr/>
        </p:nvCxnSpPr>
        <p:spPr>
          <a:xfrm flipH="1">
            <a:off x="1265985" y="4468521"/>
            <a:ext cx="331533" cy="917869"/>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p:cNvSpPr txBox="1"/>
          <p:nvPr/>
        </p:nvSpPr>
        <p:spPr>
          <a:xfrm>
            <a:off x="5374127" y="1892406"/>
            <a:ext cx="1209530" cy="287130"/>
          </a:xfrm>
          <a:prstGeom prst="rect">
            <a:avLst/>
          </a:prstGeom>
          <a:solidFill>
            <a:srgbClr val="FFC000"/>
          </a:solidFill>
          <a:ln w="28575">
            <a:solidFill>
              <a:srgbClr val="FFC000"/>
            </a:solidFill>
          </a:ln>
        </p:spPr>
        <p:txBody>
          <a:bodyPr wrap="square" rtlCol="0">
            <a:spAutoFit/>
          </a:bodyPr>
          <a:lstStyle>
            <a:defPPr>
              <a:defRPr lang="en-GB"/>
            </a:defPPr>
            <a:lvl1pPr>
              <a:defRPr kumimoji="1" sz="1600" b="1">
                <a:solidFill>
                  <a:schemeClr val="bg2">
                    <a:lumMod val="25000"/>
                  </a:schemeClr>
                </a:solidFill>
              </a:defRPr>
            </a:lvl1pPr>
          </a:lstStyle>
          <a:p>
            <a:pPr algn="ctr"/>
            <a:r>
              <a:rPr lang="ja-JP" altLang="en-US" sz="1266" dirty="0">
                <a:solidFill>
                  <a:schemeClr val="tx1"/>
                </a:solidFill>
                <a:latin typeface="Meiryo UI" panose="020B0604030504040204" pitchFamily="50" charset="-128"/>
                <a:ea typeface="Meiryo UI" panose="020B0604030504040204" pitchFamily="50" charset="-128"/>
              </a:rPr>
              <a:t>収集・蓄積</a:t>
            </a:r>
            <a:endParaRPr lang="en-US" altLang="ja-JP" sz="1266" dirty="0">
              <a:solidFill>
                <a:schemeClr val="tx1"/>
              </a:solidFill>
              <a:latin typeface="Meiryo UI" panose="020B0604030504040204" pitchFamily="50" charset="-128"/>
              <a:ea typeface="Meiryo UI" panose="020B0604030504040204" pitchFamily="50" charset="-128"/>
            </a:endParaRPr>
          </a:p>
        </p:txBody>
      </p:sp>
      <p:pic>
        <p:nvPicPr>
          <p:cNvPr id="26" name="図 25"/>
          <p:cNvPicPr>
            <a:picLocks noChangeAspect="1"/>
          </p:cNvPicPr>
          <p:nvPr/>
        </p:nvPicPr>
        <p:blipFill>
          <a:blip r:embed="rId10"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6981164" y="5795559"/>
            <a:ext cx="1149316" cy="853364"/>
          </a:xfrm>
          <a:prstGeom prst="rect">
            <a:avLst/>
          </a:prstGeom>
        </p:spPr>
      </p:pic>
      <p:pic>
        <p:nvPicPr>
          <p:cNvPr id="72" name="Picture 161"/>
          <p:cNvPicPr>
            <a:picLocks noChangeAspect="1" noChangeArrowheads="1"/>
          </p:cNvPicPr>
          <p:nvPr/>
        </p:nvPicPr>
        <p:blipFill>
          <a:blip r:embed="rId6">
            <a:clrChange>
              <a:clrFrom>
                <a:srgbClr val="E7E7F7"/>
              </a:clrFrom>
              <a:clrTo>
                <a:srgbClr val="E7E7F7">
                  <a:alpha val="0"/>
                </a:srgbClr>
              </a:clrTo>
            </a:clrChange>
            <a:extLst>
              <a:ext uri="{28A0092B-C50C-407E-A947-70E740481C1C}">
                <a14:useLocalDpi xmlns:a14="http://schemas.microsoft.com/office/drawing/2010/main" val="0"/>
              </a:ext>
            </a:extLst>
          </a:blip>
          <a:srcRect t="13319" b="14871"/>
          <a:stretch>
            <a:fillRect/>
          </a:stretch>
        </p:blipFill>
        <p:spPr bwMode="auto">
          <a:xfrm>
            <a:off x="2960897" y="5197256"/>
            <a:ext cx="663067" cy="409170"/>
          </a:xfrm>
          <a:prstGeom prst="rect">
            <a:avLst/>
          </a:prstGeom>
          <a:noFill/>
          <a:ln>
            <a:noFill/>
          </a:ln>
          <a:effectLst/>
          <a:extLst>
            <a:ext uri="{909E8E84-426E-40DD-AFC4-6F175D3DCCD1}">
              <a14:hiddenFill xmlns:a14="http://schemas.microsoft.com/office/drawing/2010/main">
                <a:blipFill dpi="0" rotWithShape="0">
                  <a:blip/>
                  <a:srcRect t="13319" b="14871"/>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図 73"/>
          <p:cNvPicPr>
            <a:picLocks noChangeAspect="1"/>
          </p:cNvPicPr>
          <p:nvPr/>
        </p:nvPicPr>
        <p:blipFill rotWithShape="1">
          <a:blip r:embed="rId11">
            <a:clrChange>
              <a:clrFrom>
                <a:srgbClr val="FFFFFF"/>
              </a:clrFrom>
              <a:clrTo>
                <a:srgbClr val="FFFFFF">
                  <a:alpha val="0"/>
                </a:srgbClr>
              </a:clrTo>
            </a:clrChange>
          </a:blip>
          <a:srcRect b="9004"/>
          <a:stretch/>
        </p:blipFill>
        <p:spPr>
          <a:xfrm>
            <a:off x="1741407" y="5040016"/>
            <a:ext cx="987546" cy="898629"/>
          </a:xfrm>
          <a:prstGeom prst="rect">
            <a:avLst/>
          </a:prstGeom>
        </p:spPr>
      </p:pic>
      <p:pic>
        <p:nvPicPr>
          <p:cNvPr id="75" name="図 7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3858" y="5298805"/>
            <a:ext cx="761844" cy="638044"/>
          </a:xfrm>
          <a:prstGeom prst="rect">
            <a:avLst/>
          </a:prstGeom>
        </p:spPr>
      </p:pic>
      <p:cxnSp>
        <p:nvCxnSpPr>
          <p:cNvPr id="76" name="直線コネクタ 75"/>
          <p:cNvCxnSpPr>
            <a:cxnSpLocks/>
            <a:endCxn id="72" idx="0"/>
          </p:cNvCxnSpPr>
          <p:nvPr/>
        </p:nvCxnSpPr>
        <p:spPr>
          <a:xfrm flipH="1">
            <a:off x="3292430" y="4642968"/>
            <a:ext cx="34500" cy="554288"/>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cxnSpLocks/>
            <a:endCxn id="74" idx="0"/>
          </p:cNvCxnSpPr>
          <p:nvPr/>
        </p:nvCxnSpPr>
        <p:spPr>
          <a:xfrm>
            <a:off x="1751159" y="4516072"/>
            <a:ext cx="484021" cy="523944"/>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a:cxnSpLocks/>
            <a:endCxn id="75" idx="0"/>
          </p:cNvCxnSpPr>
          <p:nvPr/>
        </p:nvCxnSpPr>
        <p:spPr>
          <a:xfrm>
            <a:off x="3240067" y="4380717"/>
            <a:ext cx="634713" cy="91808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cxnSpLocks/>
          </p:cNvCxnSpPr>
          <p:nvPr/>
        </p:nvCxnSpPr>
        <p:spPr>
          <a:xfrm>
            <a:off x="3256987" y="4406096"/>
            <a:ext cx="820591" cy="363767"/>
          </a:xfrm>
          <a:prstGeom prst="line">
            <a:avLst/>
          </a:prstGeom>
          <a:ln w="57150">
            <a:solidFill>
              <a:srgbClr val="4A7EBB"/>
            </a:solidFill>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96874" flipH="1">
            <a:off x="1249714" y="4248308"/>
            <a:ext cx="1071266" cy="689181"/>
          </a:xfrm>
          <a:prstGeom prst="rect">
            <a:avLst/>
          </a:prstGeom>
        </p:spPr>
      </p:pic>
      <p:pic>
        <p:nvPicPr>
          <p:cNvPr id="50" name="図 49"/>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36" t="6471" r="20237" b="7587"/>
          <a:stretch/>
        </p:blipFill>
        <p:spPr>
          <a:xfrm>
            <a:off x="7314093" y="3344963"/>
            <a:ext cx="669047" cy="643958"/>
          </a:xfrm>
          <a:prstGeom prst="rect">
            <a:avLst/>
          </a:prstGeom>
        </p:spPr>
      </p:pic>
      <p:pic>
        <p:nvPicPr>
          <p:cNvPr id="54" name="図 53"/>
          <p:cNvPicPr>
            <a:picLocks noChangeAspect="1"/>
          </p:cNvPicPr>
          <p:nvPr/>
        </p:nvPicPr>
        <p:blipFill rotWithShape="1">
          <a:blip r:embed="rId15" cstate="print">
            <a:extLst>
              <a:ext uri="{28A0092B-C50C-407E-A947-70E740481C1C}">
                <a14:useLocalDpi xmlns:a14="http://schemas.microsoft.com/office/drawing/2010/main" val="0"/>
              </a:ext>
            </a:extLst>
          </a:blip>
          <a:srcRect l="22787" t="14430" r="22804" b="14662"/>
          <a:stretch/>
        </p:blipFill>
        <p:spPr>
          <a:xfrm>
            <a:off x="6583657" y="3450617"/>
            <a:ext cx="569024" cy="389332"/>
          </a:xfrm>
          <a:prstGeom prst="rect">
            <a:avLst/>
          </a:prstGeom>
        </p:spPr>
      </p:pic>
      <p:pic>
        <p:nvPicPr>
          <p:cNvPr id="55" name="図 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247552" y="1783166"/>
            <a:ext cx="1305712" cy="1131193"/>
          </a:xfrm>
          <a:prstGeom prst="rect">
            <a:avLst/>
          </a:prstGeom>
        </p:spPr>
      </p:pic>
      <p:pic>
        <p:nvPicPr>
          <p:cNvPr id="51" name="図 50"/>
          <p:cNvPicPr>
            <a:picLocks noChangeAspect="1"/>
          </p:cNvPicPr>
          <p:nvPr/>
        </p:nvPicPr>
        <p:blipFill rotWithShape="1">
          <a:blip r:embed="rId17" cstate="print">
            <a:extLst>
              <a:ext uri="{28A0092B-C50C-407E-A947-70E740481C1C}">
                <a14:useLocalDpi xmlns:a14="http://schemas.microsoft.com/office/drawing/2010/main" val="0"/>
              </a:ext>
            </a:extLst>
          </a:blip>
          <a:srcRect l="12096" t="26904" r="7769" b="19289"/>
          <a:stretch/>
        </p:blipFill>
        <p:spPr>
          <a:xfrm>
            <a:off x="7749692" y="2942013"/>
            <a:ext cx="867858" cy="327494"/>
          </a:xfrm>
          <a:prstGeom prst="rect">
            <a:avLst/>
          </a:prstGeom>
        </p:spPr>
      </p:pic>
      <p:sp>
        <p:nvSpPr>
          <p:cNvPr id="59" name="見るからに落ち込んで、うつうつとしている">
            <a:extLst>
              <a:ext uri="{FF2B5EF4-FFF2-40B4-BE49-F238E27FC236}">
                <a16:creationId xmlns:a16="http://schemas.microsoft.com/office/drawing/2014/main" id="{D08FE6E1-93AA-4960-8429-D043749E2177}"/>
              </a:ext>
            </a:extLst>
          </p:cNvPr>
          <p:cNvSpPr txBox="1"/>
          <p:nvPr/>
        </p:nvSpPr>
        <p:spPr>
          <a:xfrm>
            <a:off x="1451415" y="1381868"/>
            <a:ext cx="5562935" cy="420628"/>
          </a:xfrm>
          <a:prstGeom prst="rect">
            <a:avLst/>
          </a:prstGeom>
          <a:noFill/>
          <a:ln w="12700">
            <a:miter lim="400000"/>
          </a:ln>
          <a:extLst>
            <a:ext uri="{C572A759-6A51-4108-AA02-DFA0A04FC94B}">
              <ma14:wrappingTextBoxFlag xmlns="" xmlns:ma14="http://schemas.microsoft.com/office/mac/drawingml/2011/main" val="1"/>
            </a:ext>
          </a:extLst>
        </p:spPr>
        <p:txBody>
          <a:bodyPr wrap="square" lIns="101250" rIns="32146">
            <a:spAutoFit/>
          </a:bodyPr>
          <a:lstStyle>
            <a:lvl1pPr algn="ctr">
              <a:defRPr sz="3500"/>
            </a:lvl1pPr>
          </a:lstStyle>
          <a:p>
            <a:pPr>
              <a:lnSpc>
                <a:spcPts val="2812"/>
              </a:lnSpc>
            </a:pPr>
            <a:r>
              <a:rPr lang="ja-JP" altLang="en-US" sz="2320" b="1" dirty="0">
                <a:solidFill>
                  <a:srgbClr val="CC0033"/>
                </a:solidFill>
                <a:latin typeface="Meiryo UI" panose="020B0604030504040204" pitchFamily="50" charset="-128"/>
                <a:ea typeface="Meiryo UI" panose="020B0604030504040204" pitchFamily="50" charset="-128"/>
              </a:rPr>
              <a:t>　プログラムレスで、データ収集アプリ作成</a:t>
            </a:r>
          </a:p>
        </p:txBody>
      </p:sp>
      <p:sp>
        <p:nvSpPr>
          <p:cNvPr id="63" name="正方形/長方形 62">
            <a:extLst>
              <a:ext uri="{FF2B5EF4-FFF2-40B4-BE49-F238E27FC236}">
                <a16:creationId xmlns:a16="http://schemas.microsoft.com/office/drawing/2014/main" id="{FEDA2D2D-EA8C-4D50-828E-76FB75AF2B49}"/>
              </a:ext>
            </a:extLst>
          </p:cNvPr>
          <p:cNvSpPr/>
          <p:nvPr/>
        </p:nvSpPr>
        <p:spPr>
          <a:xfrm>
            <a:off x="271698" y="1881681"/>
            <a:ext cx="4901857" cy="1426031"/>
          </a:xfrm>
          <a:prstGeom prst="rect">
            <a:avLst/>
          </a:prstGeom>
        </p:spPr>
        <p:txBody>
          <a:bodyPr wrap="square">
            <a:spAutoFit/>
          </a:bodyPr>
          <a:lstStyle/>
          <a:p>
            <a:pPr marL="0" lvl="1">
              <a:lnSpc>
                <a:spcPts val="1687"/>
              </a:lnSpc>
              <a:spcBef>
                <a:spcPts val="0"/>
              </a:spcBef>
              <a:spcAft>
                <a:spcPts val="141"/>
              </a:spcAft>
              <a:buClr>
                <a:srgbClr val="CC0033"/>
              </a:buClr>
            </a:pPr>
            <a:r>
              <a:rPr lang="en-US" altLang="ja-JP" sz="1617" b="1" dirty="0">
                <a:latin typeface="Meiryo UI" panose="020B0604030504040204" pitchFamily="50" charset="-128"/>
                <a:ea typeface="Meiryo UI" panose="020B0604030504040204" pitchFamily="50" charset="-128"/>
              </a:rPr>
              <a:t>Node-RED</a:t>
            </a:r>
            <a:r>
              <a:rPr lang="ja-JP" altLang="en-US" sz="1617" b="1">
                <a:latin typeface="Meiryo UI" panose="020B0604030504040204" pitchFamily="50" charset="-128"/>
                <a:ea typeface="Meiryo UI" panose="020B0604030504040204" pitchFamily="50" charset="-128"/>
              </a:rPr>
              <a:t>によるエッジアプリケーション開発</a:t>
            </a:r>
          </a:p>
          <a:p>
            <a:pPr marL="254487" lvl="1" indent="-254487">
              <a:lnSpc>
                <a:spcPts val="1687"/>
              </a:lnSpc>
              <a:spcBef>
                <a:spcPts val="0"/>
              </a:spcBef>
              <a:spcAft>
                <a:spcPts val="141"/>
              </a:spcAft>
              <a:buClr>
                <a:srgbClr val="CC0033"/>
              </a:buClr>
              <a:buFont typeface="Wingdings" panose="05000000000000000000" pitchFamily="2" charset="2"/>
              <a:buChar char="l"/>
            </a:pPr>
            <a:r>
              <a:rPr lang="ja-JP" altLang="en-US" sz="1600">
                <a:latin typeface="Meiryo UI" panose="020B0604030504040204" pitchFamily="50" charset="-128"/>
                <a:ea typeface="Meiryo UI" panose="020B0604030504040204" pitchFamily="50" charset="-128"/>
              </a:rPr>
              <a:t>各種センサや制御機器などからデータを収集し、クラウドへ格納するゲートウエイアプリを、プログラムレスで</a:t>
            </a:r>
            <a:r>
              <a:rPr lang="en-US" altLang="ja-JP" sz="1600" dirty="0">
                <a:latin typeface="Meiryo UI" panose="020B0604030504040204" pitchFamily="50" charset="-128"/>
                <a:ea typeface="Meiryo UI" panose="020B0604030504040204" pitchFamily="50" charset="-128"/>
              </a:rPr>
              <a:t>DIY</a:t>
            </a:r>
            <a:r>
              <a:rPr lang="ja-JP" altLang="en-US" sz="1600">
                <a:latin typeface="Meiryo UI" panose="020B0604030504040204" pitchFamily="50" charset="-128"/>
                <a:ea typeface="Meiryo UI" panose="020B0604030504040204" pitchFamily="50" charset="-128"/>
              </a:rPr>
              <a:t>開発できる。</a:t>
            </a:r>
          </a:p>
          <a:p>
            <a:pPr marL="254487" lvl="1" indent="-254487">
              <a:lnSpc>
                <a:spcPts val="1687"/>
              </a:lnSpc>
              <a:spcBef>
                <a:spcPts val="0"/>
              </a:spcBef>
              <a:spcAft>
                <a:spcPts val="141"/>
              </a:spcAft>
              <a:buClr>
                <a:srgbClr val="CC0033"/>
              </a:buClr>
              <a:buFont typeface="Wingdings" panose="05000000000000000000" pitchFamily="2" charset="2"/>
              <a:buChar char="l"/>
            </a:pPr>
            <a:r>
              <a:rPr lang="ja-JP" altLang="en-US" sz="1600">
                <a:latin typeface="Meiryo UI" panose="020B0604030504040204" pitchFamily="50" charset="-128"/>
                <a:ea typeface="Meiryo UI" panose="020B0604030504040204" pitchFamily="50" charset="-128"/>
              </a:rPr>
              <a:t>開発したアプリは、ラズパイで実行できるほか、</a:t>
            </a:r>
            <a:r>
              <a:rPr lang="en-US" altLang="ja-JP" sz="1600" dirty="0">
                <a:latin typeface="Meiryo UI" panose="020B0604030504040204" pitchFamily="50" charset="-128"/>
                <a:ea typeface="Meiryo UI" panose="020B0604030504040204" pitchFamily="50" charset="-128"/>
              </a:rPr>
              <a:t>Windows PC</a:t>
            </a:r>
            <a:r>
              <a:rPr lang="ja-JP" altLang="en-US" sz="1600">
                <a:latin typeface="Meiryo UI" panose="020B0604030504040204" pitchFamily="50" charset="-128"/>
                <a:ea typeface="Meiryo UI" panose="020B0604030504040204" pitchFamily="50" charset="-128"/>
              </a:rPr>
              <a:t>や産業用ボックスコンピュータでも動作。</a:t>
            </a:r>
            <a:endParaRPr lang="en-US" altLang="ja-JP" sz="1600"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024B3DD0-D172-4284-96F6-D8FD5FFB1F81}"/>
              </a:ext>
            </a:extLst>
          </p:cNvPr>
          <p:cNvSpPr/>
          <p:nvPr/>
        </p:nvSpPr>
        <p:spPr>
          <a:xfrm>
            <a:off x="611812" y="6158506"/>
            <a:ext cx="4075796" cy="308674"/>
          </a:xfrm>
          <a:prstGeom prst="rect">
            <a:avLst/>
          </a:prstGeom>
        </p:spPr>
        <p:txBody>
          <a:bodyPr wrap="none">
            <a:spAutoFit/>
          </a:bodyPr>
          <a:lstStyle/>
          <a:p>
            <a:pPr algn="ctr"/>
            <a:r>
              <a:rPr lang="en-US" altLang="ja-JP" sz="1406" b="1">
                <a:solidFill>
                  <a:srgbClr val="0070C0"/>
                </a:solidFill>
                <a:latin typeface="Meiryo UI" panose="020B0604030504040204" pitchFamily="50" charset="-128"/>
                <a:ea typeface="Meiryo UI" panose="020B0604030504040204" pitchFamily="50" charset="-128"/>
              </a:rPr>
              <a:t>PLC</a:t>
            </a:r>
            <a:r>
              <a:rPr lang="ja-JP" altLang="en-US" sz="1406" b="1">
                <a:solidFill>
                  <a:srgbClr val="0070C0"/>
                </a:solidFill>
                <a:latin typeface="Meiryo UI" panose="020B0604030504040204" pitchFamily="50" charset="-128"/>
                <a:ea typeface="Meiryo UI" panose="020B0604030504040204" pitchFamily="50" charset="-128"/>
              </a:rPr>
              <a:t>や各種センサ機器の</a:t>
            </a:r>
            <a:r>
              <a:rPr lang="en-US" altLang="ja-JP" sz="1406" b="1">
                <a:solidFill>
                  <a:srgbClr val="0070C0"/>
                </a:solidFill>
                <a:latin typeface="Meiryo UI" panose="020B0604030504040204" pitchFamily="50" charset="-128"/>
                <a:ea typeface="Meiryo UI" panose="020B0604030504040204" pitchFamily="50" charset="-128"/>
              </a:rPr>
              <a:t>Node-RED</a:t>
            </a:r>
            <a:r>
              <a:rPr lang="ja-JP" altLang="en-US" sz="1406" b="1">
                <a:solidFill>
                  <a:srgbClr val="0070C0"/>
                </a:solidFill>
                <a:latin typeface="Meiryo UI" panose="020B0604030504040204" pitchFamily="50" charset="-128"/>
                <a:ea typeface="Meiryo UI" panose="020B0604030504040204" pitchFamily="50" charset="-128"/>
              </a:rPr>
              <a:t>  </a:t>
            </a:r>
            <a:r>
              <a:rPr lang="en-US" altLang="ja-JP" sz="1406" b="1">
                <a:solidFill>
                  <a:srgbClr val="0070C0"/>
                </a:solidFill>
                <a:latin typeface="Meiryo UI" panose="020B0604030504040204" pitchFamily="50" charset="-128"/>
                <a:ea typeface="Meiryo UI" panose="020B0604030504040204" pitchFamily="50" charset="-128"/>
              </a:rPr>
              <a:t>node</a:t>
            </a:r>
            <a:r>
              <a:rPr lang="ja-JP" altLang="en-US" sz="1406" b="1">
                <a:solidFill>
                  <a:srgbClr val="0070C0"/>
                </a:solidFill>
                <a:latin typeface="Meiryo UI" panose="020B0604030504040204" pitchFamily="50" charset="-128"/>
                <a:ea typeface="Meiryo UI" panose="020B0604030504040204" pitchFamily="50" charset="-128"/>
              </a:rPr>
              <a:t>を開発</a:t>
            </a:r>
            <a:endParaRPr lang="ja-JP" altLang="en-US" sz="1406" b="1" dirty="0">
              <a:solidFill>
                <a:srgbClr val="0070C0"/>
              </a:solidFill>
              <a:latin typeface="Meiryo UI" panose="020B0604030504040204" pitchFamily="50" charset="-128"/>
              <a:ea typeface="Meiryo UI" panose="020B0604030504040204" pitchFamily="50" charset="-128"/>
            </a:endParaRPr>
          </a:p>
        </p:txBody>
      </p:sp>
      <p:pic>
        <p:nvPicPr>
          <p:cNvPr id="112" name="図 111"/>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l="16661" t="16661" r="17614" b="16661"/>
          <a:stretch/>
        </p:blipFill>
        <p:spPr>
          <a:xfrm>
            <a:off x="3892717" y="4651422"/>
            <a:ext cx="671144" cy="680871"/>
          </a:xfrm>
          <a:prstGeom prst="rect">
            <a:avLst/>
          </a:prstGeom>
        </p:spPr>
      </p:pic>
      <p:pic>
        <p:nvPicPr>
          <p:cNvPr id="9" name="図 8"/>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96874" flipH="1">
            <a:off x="2690826" y="4248308"/>
            <a:ext cx="1071266" cy="689181"/>
          </a:xfrm>
          <a:prstGeom prst="rect">
            <a:avLst/>
          </a:prstGeom>
        </p:spPr>
      </p:pic>
      <p:pic>
        <p:nvPicPr>
          <p:cNvPr id="79" name="グラフィックス 78">
            <a:extLst>
              <a:ext uri="{FF2B5EF4-FFF2-40B4-BE49-F238E27FC236}">
                <a16:creationId xmlns:a16="http://schemas.microsoft.com/office/drawing/2014/main" id="{573F68C9-1DB3-4D96-8B7C-D4CE302F38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45994" y="2335219"/>
            <a:ext cx="1586135" cy="986624"/>
          </a:xfrm>
          <a:prstGeom prst="rect">
            <a:avLst/>
          </a:prstGeom>
        </p:spPr>
      </p:pic>
      <p:sp>
        <p:nvSpPr>
          <p:cNvPr id="3" name="テキスト ボックス 2"/>
          <p:cNvSpPr txBox="1"/>
          <p:nvPr/>
        </p:nvSpPr>
        <p:spPr>
          <a:xfrm>
            <a:off x="5283904" y="2709472"/>
            <a:ext cx="1865614" cy="506101"/>
          </a:xfrm>
          <a:prstGeom prst="rect">
            <a:avLst/>
          </a:prstGeom>
          <a:noFill/>
        </p:spPr>
        <p:txBody>
          <a:bodyPr wrap="square" rtlCol="0">
            <a:spAutoFit/>
          </a:bodyPr>
          <a:lstStyle/>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クラウド</a:t>
            </a:r>
            <a:endParaRPr lang="en-US" altLang="ja-JP" sz="1266" b="1" dirty="0">
              <a:solidFill>
                <a:schemeClr val="bg1"/>
              </a:solidFill>
              <a:latin typeface="Meiryo UI" panose="020B0604030504040204" pitchFamily="50" charset="-128"/>
              <a:ea typeface="Meiryo UI" panose="020B0604030504040204" pitchFamily="50" charset="-128"/>
            </a:endParaRPr>
          </a:p>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データ収集サービス</a:t>
            </a:r>
          </a:p>
        </p:txBody>
      </p:sp>
      <p:grpSp>
        <p:nvGrpSpPr>
          <p:cNvPr id="83" name="グループ化 82"/>
          <p:cNvGrpSpPr/>
          <p:nvPr/>
        </p:nvGrpSpPr>
        <p:grpSpPr>
          <a:xfrm>
            <a:off x="5889055" y="2142675"/>
            <a:ext cx="585690" cy="532899"/>
            <a:chOff x="1799952" y="1858978"/>
            <a:chExt cx="783577" cy="847545"/>
          </a:xfrm>
        </p:grpSpPr>
        <p:pic>
          <p:nvPicPr>
            <p:cNvPr id="84" name="Picture 91" descr="image-filtered.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799952" y="2175958"/>
              <a:ext cx="359565" cy="50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5" name="Picture 92" descr="pasted-image-filtered.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09761" y="1858978"/>
              <a:ext cx="373768" cy="847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65" name="Picture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70238" y="2242333"/>
            <a:ext cx="722626" cy="751396"/>
          </a:xfrm>
          <a:prstGeom prst="rect">
            <a:avLst/>
          </a:prstGeom>
          <a:noFill/>
          <a:ln w="76200" cap="flat">
            <a:no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日付プレースホルダー 14">
            <a:extLst>
              <a:ext uri="{FF2B5EF4-FFF2-40B4-BE49-F238E27FC236}">
                <a16:creationId xmlns:a16="http://schemas.microsoft.com/office/drawing/2014/main" id="{FCFBD8A5-32B1-8843-B6A0-F5A3BA476918}"/>
              </a:ext>
            </a:extLst>
          </p:cNvPr>
          <p:cNvSpPr>
            <a:spLocks noGrp="1"/>
          </p:cNvSpPr>
          <p:nvPr>
            <p:ph type="dt" sz="half" idx="10"/>
          </p:nvPr>
        </p:nvSpPr>
        <p:spPr/>
        <p:txBody>
          <a:bodyPr/>
          <a:lstStyle/>
          <a:p>
            <a:r>
              <a:rPr kumimoji="1" lang="en-US" altLang="ja-JP"/>
              <a:t>2019/10/04</a:t>
            </a:r>
            <a:endParaRPr kumimoji="1" lang="ja-JP" altLang="en-US"/>
          </a:p>
        </p:txBody>
      </p:sp>
      <p:sp>
        <p:nvSpPr>
          <p:cNvPr id="16" name="フッター プレースホルダー 15">
            <a:extLst>
              <a:ext uri="{FF2B5EF4-FFF2-40B4-BE49-F238E27FC236}">
                <a16:creationId xmlns:a16="http://schemas.microsoft.com/office/drawing/2014/main" id="{A6AE10C8-21C9-854F-98FD-115987DD4FC9}"/>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17" name="スライド番号プレースホルダー 16">
            <a:extLst>
              <a:ext uri="{FF2B5EF4-FFF2-40B4-BE49-F238E27FC236}">
                <a16:creationId xmlns:a16="http://schemas.microsoft.com/office/drawing/2014/main" id="{707A3795-F321-4744-B62B-09849F002D1B}"/>
              </a:ext>
            </a:extLst>
          </p:cNvPr>
          <p:cNvSpPr>
            <a:spLocks noGrp="1"/>
          </p:cNvSpPr>
          <p:nvPr>
            <p:ph type="sldNum" sz="quarter" idx="12"/>
          </p:nvPr>
        </p:nvSpPr>
        <p:spPr/>
        <p:txBody>
          <a:bodyPr/>
          <a:lstStyle/>
          <a:p>
            <a:fld id="{78E8CB0D-5CF3-D74D-8043-C1424D1EE8AC}" type="slidenum">
              <a:rPr kumimoji="1" lang="ja-JP" altLang="en-US" smtClean="0"/>
              <a:t>8</a:t>
            </a:fld>
            <a:endParaRPr kumimoji="1" lang="ja-JP" altLang="en-US"/>
          </a:p>
        </p:txBody>
      </p:sp>
      <p:sp>
        <p:nvSpPr>
          <p:cNvPr id="111" name="角丸四角形 110"/>
          <p:cNvSpPr/>
          <p:nvPr/>
        </p:nvSpPr>
        <p:spPr>
          <a:xfrm>
            <a:off x="1929051" y="4516072"/>
            <a:ext cx="1298403" cy="245671"/>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altLang="ja-JP" sz="1125" b="1" dirty="0" err="1">
                <a:solidFill>
                  <a:schemeClr val="tx2"/>
                </a:solidFill>
                <a:latin typeface="Meiryo UI" panose="020B0604030504040204" pitchFamily="50" charset="-128"/>
                <a:ea typeface="Meiryo UI" panose="020B0604030504040204" pitchFamily="50" charset="-128"/>
              </a:rPr>
              <a:t>RaspberryPI</a:t>
            </a:r>
            <a:endParaRPr lang="ja-JP" altLang="en-US" sz="1125" b="1" dirty="0">
              <a:solidFill>
                <a:schemeClr val="tx2"/>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317BDA5B-2C3F-4F42-9567-24B038B4D728}"/>
              </a:ext>
            </a:extLst>
          </p:cNvPr>
          <p:cNvSpPr txBox="1"/>
          <p:nvPr/>
        </p:nvSpPr>
        <p:spPr>
          <a:xfrm>
            <a:off x="2043571" y="3948465"/>
            <a:ext cx="1315207" cy="338554"/>
          </a:xfrm>
          <a:prstGeom prst="rect">
            <a:avLst/>
          </a:prstGeom>
          <a:noFill/>
        </p:spPr>
        <p:txBody>
          <a:bodyPr wrap="square" rtlCol="0">
            <a:spAutoFit/>
          </a:bodyPr>
          <a:lstStyle/>
          <a:p>
            <a:r>
              <a:rPr kumimoji="1" lang="ja-JP" altLang="en-US" sz="1600" b="1"/>
              <a:t>工場内</a:t>
            </a:r>
            <a:r>
              <a:rPr kumimoji="1" lang="en-US" altLang="ja-JP" sz="1600" b="1" dirty="0"/>
              <a:t>LAN</a:t>
            </a:r>
            <a:endParaRPr kumimoji="1" lang="ja-JP" altLang="en-US" sz="1600" b="1"/>
          </a:p>
        </p:txBody>
      </p:sp>
    </p:spTree>
    <p:extLst>
      <p:ext uri="{BB962C8B-B14F-4D97-AF65-F5344CB8AC3E}">
        <p14:creationId xmlns:p14="http://schemas.microsoft.com/office/powerpoint/2010/main" val="117495033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電子機器, 回路 が含まれている画像&#10;&#10;自動的に生成された説明">
            <a:extLst>
              <a:ext uri="{FF2B5EF4-FFF2-40B4-BE49-F238E27FC236}">
                <a16:creationId xmlns:a16="http://schemas.microsoft.com/office/drawing/2014/main" id="{4540BC70-D588-A74E-A2DD-4303052B34D2}"/>
              </a:ext>
            </a:extLst>
          </p:cNvPr>
          <p:cNvPicPr>
            <a:picLocks noChangeAspect="1"/>
          </p:cNvPicPr>
          <p:nvPr/>
        </p:nvPicPr>
        <p:blipFill>
          <a:blip r:embed="rId3">
            <a:alphaModFix amt="35000"/>
          </a:blip>
          <a:stretch>
            <a:fillRect/>
          </a:stretch>
        </p:blipFill>
        <p:spPr>
          <a:xfrm flipH="1" flipV="1">
            <a:off x="1657891" y="3194773"/>
            <a:ext cx="5107052" cy="3385891"/>
          </a:xfrm>
          <a:prstGeom prst="rect">
            <a:avLst/>
          </a:prstGeom>
        </p:spPr>
      </p:pic>
      <p:pic>
        <p:nvPicPr>
          <p:cNvPr id="14" name="グラフィックス 13">
            <a:extLst>
              <a:ext uri="{FF2B5EF4-FFF2-40B4-BE49-F238E27FC236}">
                <a16:creationId xmlns:a16="http://schemas.microsoft.com/office/drawing/2014/main" id="{9BE9300E-D6CB-0E4D-8890-9A06DC0B45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3810" y="1859714"/>
            <a:ext cx="1586135" cy="986624"/>
          </a:xfrm>
          <a:prstGeom prst="rect">
            <a:avLst/>
          </a:prstGeom>
        </p:spPr>
      </p:pic>
      <p:sp>
        <p:nvSpPr>
          <p:cNvPr id="16" name="コンテンツ プレースホルダー 15">
            <a:extLst>
              <a:ext uri="{FF2B5EF4-FFF2-40B4-BE49-F238E27FC236}">
                <a16:creationId xmlns:a16="http://schemas.microsoft.com/office/drawing/2014/main" id="{67EE2A63-185C-774B-97CE-DCA4CA2AFFD6}"/>
              </a:ext>
            </a:extLst>
          </p:cNvPr>
          <p:cNvSpPr>
            <a:spLocks noGrp="1"/>
          </p:cNvSpPr>
          <p:nvPr>
            <p:ph idx="1"/>
          </p:nvPr>
        </p:nvSpPr>
        <p:spPr>
          <a:xfrm>
            <a:off x="374075" y="1413063"/>
            <a:ext cx="6425891" cy="1861053"/>
          </a:xfrm>
        </p:spPr>
        <p:txBody>
          <a:bodyPr/>
          <a:lstStyle/>
          <a:p>
            <a:r>
              <a:rPr kumimoji="1" lang="en-US" altLang="ja-JP" sz="1800" dirty="0"/>
              <a:t>Raspberry Pi</a:t>
            </a:r>
            <a:r>
              <a:rPr kumimoji="1" lang="ja-JP" altLang="en-US" sz="1800" dirty="0"/>
              <a:t>の</a:t>
            </a:r>
            <a:r>
              <a:rPr kumimoji="1" lang="en-US" altLang="ja-JP" sz="1800" dirty="0"/>
              <a:t>GPIO</a:t>
            </a:r>
            <a:r>
              <a:rPr kumimoji="1" lang="ja-JP" altLang="en-US" sz="1800" dirty="0"/>
              <a:t>入力や</a:t>
            </a:r>
            <a:r>
              <a:rPr kumimoji="1" lang="en-US" altLang="ja-JP" sz="1800" dirty="0"/>
              <a:t>Ethernet</a:t>
            </a:r>
            <a:r>
              <a:rPr kumimoji="1" lang="ja-JP" altLang="en-US" sz="1800" dirty="0"/>
              <a:t>通信、</a:t>
            </a:r>
            <a:r>
              <a:rPr kumimoji="1" lang="en-US" altLang="ja-JP" sz="1800" dirty="0"/>
              <a:t>USB</a:t>
            </a:r>
            <a:r>
              <a:rPr kumimoji="1" lang="ja-JP" altLang="en-US" sz="1800" dirty="0"/>
              <a:t>接続されたセンサや制御機器から指定されたデータを取得する。</a:t>
            </a:r>
            <a:r>
              <a:rPr kumimoji="1" lang="en-US" altLang="ja-JP" sz="1800" dirty="0"/>
              <a:t>Node</a:t>
            </a:r>
            <a:r>
              <a:rPr kumimoji="1" lang="ja-JP" altLang="en-US" sz="1800" dirty="0"/>
              <a:t>（部品）を</a:t>
            </a:r>
            <a:r>
              <a:rPr kumimoji="1" lang="en-US" altLang="ja-JP" sz="1800" dirty="0"/>
              <a:t>IAF</a:t>
            </a:r>
            <a:r>
              <a:rPr kumimoji="1" lang="ja-JP" altLang="en-US" sz="1800" dirty="0"/>
              <a:t>やセンサ機器ベンダーが提供。</a:t>
            </a:r>
            <a:endParaRPr kumimoji="1" lang="en-US" altLang="ja-JP" sz="1800" dirty="0"/>
          </a:p>
          <a:p>
            <a:r>
              <a:rPr lang="ja-JP" altLang="en-US" sz="1800" dirty="0"/>
              <a:t>クラウド接続の</a:t>
            </a:r>
            <a:r>
              <a:rPr lang="en-US" altLang="ja-JP" sz="1800" dirty="0"/>
              <a:t>Node</a:t>
            </a:r>
            <a:r>
              <a:rPr lang="ja-JP" altLang="en-US" sz="1800" dirty="0"/>
              <a:t>を</a:t>
            </a:r>
            <a:r>
              <a:rPr lang="en-US" altLang="ja-JP" sz="1800" dirty="0" err="1"/>
              <a:t>ia</a:t>
            </a:r>
            <a:r>
              <a:rPr lang="en-US" altLang="ja-JP" sz="1800" dirty="0"/>
              <a:t>-cloud</a:t>
            </a:r>
            <a:r>
              <a:rPr lang="ja-JP" altLang="en-US" sz="1800" dirty="0"/>
              <a:t>プロジェクトが提供。</a:t>
            </a:r>
            <a:endParaRPr lang="en-US" altLang="ja-JP" sz="1800" dirty="0"/>
          </a:p>
          <a:p>
            <a:r>
              <a:rPr kumimoji="1" lang="ja-JP" altLang="en-US" sz="1800" dirty="0"/>
              <a:t>これらを組み合わせて接続し、プロパティを設定するだけで、エッジアプリが完成</a:t>
            </a:r>
          </a:p>
        </p:txBody>
      </p:sp>
      <p:pic>
        <p:nvPicPr>
          <p:cNvPr id="6" name="図 5">
            <a:extLst>
              <a:ext uri="{FF2B5EF4-FFF2-40B4-BE49-F238E27FC236}">
                <a16:creationId xmlns:a16="http://schemas.microsoft.com/office/drawing/2014/main" id="{3FAE318D-E97D-BC40-A467-C03926DBC7C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0" y="3345366"/>
            <a:ext cx="7719988" cy="3158550"/>
          </a:xfrm>
          <a:prstGeom prst="rect">
            <a:avLst/>
          </a:prstGeom>
        </p:spPr>
      </p:pic>
      <p:sp>
        <p:nvSpPr>
          <p:cNvPr id="7" name="テキスト ボックス 6">
            <a:extLst>
              <a:ext uri="{FF2B5EF4-FFF2-40B4-BE49-F238E27FC236}">
                <a16:creationId xmlns:a16="http://schemas.microsoft.com/office/drawing/2014/main" id="{B83D3782-8DAA-164E-A5FD-F0C1518168AE}"/>
              </a:ext>
            </a:extLst>
          </p:cNvPr>
          <p:cNvSpPr txBox="1"/>
          <p:nvPr/>
        </p:nvSpPr>
        <p:spPr>
          <a:xfrm>
            <a:off x="2397204" y="3865602"/>
            <a:ext cx="1144822" cy="230832"/>
          </a:xfrm>
          <a:prstGeom prst="rect">
            <a:avLst/>
          </a:prstGeom>
          <a:noFill/>
        </p:spPr>
        <p:txBody>
          <a:bodyPr wrap="square" rtlCol="0" anchor="ctr">
            <a:spAutoFit/>
          </a:bodyPr>
          <a:lstStyle/>
          <a:p>
            <a:r>
              <a:rPr kumimoji="1" lang="ja-JP" altLang="en-US" sz="900"/>
              <a:t>センサ接続</a:t>
            </a:r>
            <a:r>
              <a:rPr kumimoji="1" lang="en-US" altLang="ja-JP" sz="900" dirty="0"/>
              <a:t>Node</a:t>
            </a:r>
            <a:endParaRPr kumimoji="1" lang="ja-JP" altLang="en-US" sz="900"/>
          </a:p>
        </p:txBody>
      </p:sp>
      <p:sp>
        <p:nvSpPr>
          <p:cNvPr id="8" name="テキスト ボックス 7">
            <a:extLst>
              <a:ext uri="{FF2B5EF4-FFF2-40B4-BE49-F238E27FC236}">
                <a16:creationId xmlns:a16="http://schemas.microsoft.com/office/drawing/2014/main" id="{2228A919-3192-C344-B667-C19FF124145C}"/>
              </a:ext>
            </a:extLst>
          </p:cNvPr>
          <p:cNvSpPr txBox="1"/>
          <p:nvPr/>
        </p:nvSpPr>
        <p:spPr>
          <a:xfrm>
            <a:off x="2397204" y="5822059"/>
            <a:ext cx="1453992" cy="230832"/>
          </a:xfrm>
          <a:prstGeom prst="rect">
            <a:avLst/>
          </a:prstGeom>
          <a:noFill/>
        </p:spPr>
        <p:txBody>
          <a:bodyPr wrap="square" rtlCol="0" anchor="ctr">
            <a:spAutoFit/>
          </a:bodyPr>
          <a:lstStyle/>
          <a:p>
            <a:r>
              <a:rPr kumimoji="1" lang="en-US" altLang="ja-JP" sz="900" dirty="0"/>
              <a:t>RFID</a:t>
            </a:r>
            <a:r>
              <a:rPr kumimoji="1" lang="ja-JP" altLang="en-US" sz="900"/>
              <a:t>読取器接続</a:t>
            </a:r>
            <a:r>
              <a:rPr kumimoji="1" lang="en-US" altLang="ja-JP" sz="900" dirty="0"/>
              <a:t>Node</a:t>
            </a:r>
            <a:endParaRPr kumimoji="1" lang="ja-JP" altLang="en-US" sz="900"/>
          </a:p>
        </p:txBody>
      </p:sp>
      <p:sp>
        <p:nvSpPr>
          <p:cNvPr id="9" name="テキスト ボックス 8">
            <a:extLst>
              <a:ext uri="{FF2B5EF4-FFF2-40B4-BE49-F238E27FC236}">
                <a16:creationId xmlns:a16="http://schemas.microsoft.com/office/drawing/2014/main" id="{843ABBFF-5802-9749-834D-DCEB4B2DE1E7}"/>
              </a:ext>
            </a:extLst>
          </p:cNvPr>
          <p:cNvSpPr txBox="1"/>
          <p:nvPr/>
        </p:nvSpPr>
        <p:spPr>
          <a:xfrm>
            <a:off x="2397204" y="4849406"/>
            <a:ext cx="1144822" cy="230832"/>
          </a:xfrm>
          <a:prstGeom prst="rect">
            <a:avLst/>
          </a:prstGeom>
          <a:noFill/>
        </p:spPr>
        <p:txBody>
          <a:bodyPr wrap="square" rtlCol="0" anchor="ctr">
            <a:spAutoFit/>
          </a:bodyPr>
          <a:lstStyle/>
          <a:p>
            <a:r>
              <a:rPr kumimoji="1" lang="en-US" altLang="ja-JP" sz="900" dirty="0"/>
              <a:t>PLC</a:t>
            </a:r>
            <a:r>
              <a:rPr kumimoji="1" lang="ja-JP" altLang="en-US" sz="900"/>
              <a:t>接続</a:t>
            </a:r>
            <a:r>
              <a:rPr kumimoji="1" lang="en-US" altLang="ja-JP" sz="900" dirty="0"/>
              <a:t>Node</a:t>
            </a:r>
            <a:endParaRPr kumimoji="1" lang="ja-JP" altLang="en-US" sz="900"/>
          </a:p>
        </p:txBody>
      </p:sp>
      <p:sp>
        <p:nvSpPr>
          <p:cNvPr id="10" name="テキスト ボックス 9">
            <a:extLst>
              <a:ext uri="{FF2B5EF4-FFF2-40B4-BE49-F238E27FC236}">
                <a16:creationId xmlns:a16="http://schemas.microsoft.com/office/drawing/2014/main" id="{8A754DA4-B581-9441-B175-A784D4001246}"/>
              </a:ext>
            </a:extLst>
          </p:cNvPr>
          <p:cNvSpPr txBox="1"/>
          <p:nvPr/>
        </p:nvSpPr>
        <p:spPr>
          <a:xfrm>
            <a:off x="7278386" y="2255949"/>
            <a:ext cx="1865614" cy="506101"/>
          </a:xfrm>
          <a:prstGeom prst="rect">
            <a:avLst/>
          </a:prstGeom>
          <a:noFill/>
        </p:spPr>
        <p:txBody>
          <a:bodyPr wrap="square" rtlCol="0">
            <a:spAutoFit/>
          </a:bodyPr>
          <a:lstStyle/>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クラウド</a:t>
            </a:r>
            <a:endParaRPr lang="en-US" altLang="ja-JP" sz="1266" b="1" dirty="0">
              <a:solidFill>
                <a:schemeClr val="bg1"/>
              </a:solidFill>
              <a:latin typeface="Meiryo UI" panose="020B0604030504040204" pitchFamily="50" charset="-128"/>
              <a:ea typeface="Meiryo UI" panose="020B0604030504040204" pitchFamily="50" charset="-128"/>
            </a:endParaRPr>
          </a:p>
          <a:p>
            <a:pPr algn="ctr">
              <a:lnSpc>
                <a:spcPts val="1687"/>
              </a:lnSpc>
            </a:pPr>
            <a:r>
              <a:rPr lang="ja-JP" altLang="en-US" sz="1266" b="1" dirty="0">
                <a:solidFill>
                  <a:schemeClr val="bg1"/>
                </a:solidFill>
                <a:latin typeface="Meiryo UI" panose="020B0604030504040204" pitchFamily="50" charset="-128"/>
                <a:ea typeface="Meiryo UI" panose="020B0604030504040204" pitchFamily="50" charset="-128"/>
              </a:rPr>
              <a:t>データ収集サービス</a:t>
            </a:r>
          </a:p>
        </p:txBody>
      </p:sp>
      <p:grpSp>
        <p:nvGrpSpPr>
          <p:cNvPr id="11" name="グループ化 10">
            <a:extLst>
              <a:ext uri="{FF2B5EF4-FFF2-40B4-BE49-F238E27FC236}">
                <a16:creationId xmlns:a16="http://schemas.microsoft.com/office/drawing/2014/main" id="{B984C95B-A287-A346-ADCE-155FF5BBC570}"/>
              </a:ext>
            </a:extLst>
          </p:cNvPr>
          <p:cNvGrpSpPr/>
          <p:nvPr/>
        </p:nvGrpSpPr>
        <p:grpSpPr>
          <a:xfrm>
            <a:off x="7883537" y="1689152"/>
            <a:ext cx="585690" cy="532899"/>
            <a:chOff x="1799952" y="1858978"/>
            <a:chExt cx="783577" cy="847545"/>
          </a:xfrm>
        </p:grpSpPr>
        <p:pic>
          <p:nvPicPr>
            <p:cNvPr id="12" name="Picture 91" descr="image-filtered.png">
              <a:extLst>
                <a:ext uri="{FF2B5EF4-FFF2-40B4-BE49-F238E27FC236}">
                  <a16:creationId xmlns:a16="http://schemas.microsoft.com/office/drawing/2014/main" id="{9BBFEC13-BFCD-6946-ABF6-DD2ABCD014D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99952" y="2175958"/>
              <a:ext cx="359565" cy="503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92" descr="pasted-image-filtered.png">
              <a:extLst>
                <a:ext uri="{FF2B5EF4-FFF2-40B4-BE49-F238E27FC236}">
                  <a16:creationId xmlns:a16="http://schemas.microsoft.com/office/drawing/2014/main" id="{FFC9FA17-350B-B846-A035-36E688FA665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9761" y="1858978"/>
              <a:ext cx="373768" cy="847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5" name="円弧 14">
            <a:extLst>
              <a:ext uri="{FF2B5EF4-FFF2-40B4-BE49-F238E27FC236}">
                <a16:creationId xmlns:a16="http://schemas.microsoft.com/office/drawing/2014/main" id="{AFAED204-A3FD-5745-9803-8A68654558FB}"/>
              </a:ext>
            </a:extLst>
          </p:cNvPr>
          <p:cNvSpPr/>
          <p:nvPr/>
        </p:nvSpPr>
        <p:spPr bwMode="auto">
          <a:xfrm flipH="1">
            <a:off x="6634847" y="2655969"/>
            <a:ext cx="2001645" cy="2138016"/>
          </a:xfrm>
          <a:prstGeom prst="arc">
            <a:avLst>
              <a:gd name="adj1" fmla="val 16851332"/>
              <a:gd name="adj2" fmla="val 0"/>
            </a:avLst>
          </a:prstGeom>
          <a:noFill/>
          <a:ln w="76200" cap="flat" cmpd="sng" algn="ctr">
            <a:solidFill>
              <a:schemeClr val="accent2"/>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17" name="円/楕円 16">
            <a:extLst>
              <a:ext uri="{FF2B5EF4-FFF2-40B4-BE49-F238E27FC236}">
                <a16:creationId xmlns:a16="http://schemas.microsoft.com/office/drawing/2014/main" id="{83CA8DC4-905A-D84B-B6EF-DC2DF64A9487}"/>
              </a:ext>
            </a:extLst>
          </p:cNvPr>
          <p:cNvSpPr/>
          <p:nvPr/>
        </p:nvSpPr>
        <p:spPr bwMode="auto">
          <a:xfrm>
            <a:off x="1816928" y="3345366"/>
            <a:ext cx="2232561" cy="3158550"/>
          </a:xfrm>
          <a:prstGeom prst="ellipse">
            <a:avLst/>
          </a:prstGeom>
          <a:noFill/>
          <a:ln w="762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cs typeface="Arial" charset="0"/>
            </a:endParaRPr>
          </a:p>
        </p:txBody>
      </p:sp>
      <p:sp>
        <p:nvSpPr>
          <p:cNvPr id="18" name="強調線吹き出し 1 (枠付き) 17">
            <a:extLst>
              <a:ext uri="{FF2B5EF4-FFF2-40B4-BE49-F238E27FC236}">
                <a16:creationId xmlns:a16="http://schemas.microsoft.com/office/drawing/2014/main" id="{8E25AC4B-6AB3-DA42-B943-49DB164C2FB4}"/>
              </a:ext>
            </a:extLst>
          </p:cNvPr>
          <p:cNvSpPr/>
          <p:nvPr/>
        </p:nvSpPr>
        <p:spPr bwMode="auto">
          <a:xfrm>
            <a:off x="4602956" y="5921538"/>
            <a:ext cx="2125168" cy="547341"/>
          </a:xfrm>
          <a:prstGeom prst="accentBorderCallout1">
            <a:avLst>
              <a:gd name="adj1" fmla="val 18750"/>
              <a:gd name="adj2" fmla="val -8333"/>
              <a:gd name="adj3" fmla="val -26402"/>
              <a:gd name="adj4" fmla="val -30655"/>
            </a:avLst>
          </a:prstGeom>
          <a:solidFill>
            <a:srgbClr val="E2ECF6"/>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400" b="0" i="0" u="none" strike="noStrike" cap="none" normalizeH="0" baseline="0">
                <a:ln>
                  <a:noFill/>
                </a:ln>
                <a:solidFill>
                  <a:schemeClr val="tx1"/>
                </a:solidFill>
                <a:effectLst/>
                <a:latin typeface="Arial" charset="0"/>
                <a:cs typeface="Arial" charset="0"/>
              </a:rPr>
              <a:t>センサ機器などからデータを取得する</a:t>
            </a:r>
            <a:r>
              <a:rPr kumimoji="0" lang="en-US" altLang="ja-JP" sz="1400" b="0" i="0" u="none" strike="noStrike" cap="none" normalizeH="0" baseline="0" dirty="0">
                <a:ln>
                  <a:noFill/>
                </a:ln>
                <a:solidFill>
                  <a:schemeClr val="tx1"/>
                </a:solidFill>
                <a:effectLst/>
                <a:latin typeface="Arial" charset="0"/>
                <a:cs typeface="Arial" charset="0"/>
              </a:rPr>
              <a:t>Node</a:t>
            </a:r>
            <a:endParaRPr kumimoji="0" lang="ja-JP" altLang="en-US" sz="1400" b="0" i="0" u="none" strike="noStrike" cap="none" normalizeH="0" baseline="0">
              <a:ln>
                <a:noFill/>
              </a:ln>
              <a:solidFill>
                <a:schemeClr val="tx1"/>
              </a:solidFill>
              <a:effectLst/>
              <a:latin typeface="Arial" charset="0"/>
              <a:cs typeface="Arial" charset="0"/>
            </a:endParaRPr>
          </a:p>
        </p:txBody>
      </p:sp>
      <p:sp>
        <p:nvSpPr>
          <p:cNvPr id="19" name="強調線吹き出し 1 (枠付き) 18">
            <a:extLst>
              <a:ext uri="{FF2B5EF4-FFF2-40B4-BE49-F238E27FC236}">
                <a16:creationId xmlns:a16="http://schemas.microsoft.com/office/drawing/2014/main" id="{6434E0F1-091C-B446-B422-F6DED7D7E12C}"/>
              </a:ext>
            </a:extLst>
          </p:cNvPr>
          <p:cNvSpPr/>
          <p:nvPr/>
        </p:nvSpPr>
        <p:spPr bwMode="auto">
          <a:xfrm>
            <a:off x="6820953" y="4377300"/>
            <a:ext cx="2125168" cy="547341"/>
          </a:xfrm>
          <a:prstGeom prst="accentBorderCallout1">
            <a:avLst>
              <a:gd name="adj1" fmla="val 18750"/>
              <a:gd name="adj2" fmla="val -8333"/>
              <a:gd name="adj3" fmla="val -43758"/>
              <a:gd name="adj4" fmla="val -30095"/>
            </a:avLst>
          </a:prstGeom>
          <a:solidFill>
            <a:srgbClr val="E2ECF6"/>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400" b="0" i="0" u="none" strike="noStrike" cap="none" normalizeH="0" baseline="0">
                <a:ln>
                  <a:noFill/>
                </a:ln>
                <a:solidFill>
                  <a:schemeClr val="tx1"/>
                </a:solidFill>
                <a:effectLst/>
                <a:latin typeface="Arial" charset="0"/>
                <a:cs typeface="Arial" charset="0"/>
              </a:rPr>
              <a:t>クラウドに接続し、データを格納する</a:t>
            </a:r>
            <a:r>
              <a:rPr kumimoji="0" lang="en-US" altLang="ja-JP" sz="1400" b="0" i="0" u="none" strike="noStrike" cap="none" normalizeH="0" baseline="0" dirty="0">
                <a:ln>
                  <a:noFill/>
                </a:ln>
                <a:solidFill>
                  <a:schemeClr val="tx1"/>
                </a:solidFill>
                <a:effectLst/>
                <a:latin typeface="Arial" charset="0"/>
                <a:cs typeface="Arial" charset="0"/>
              </a:rPr>
              <a:t>Node</a:t>
            </a:r>
            <a:endParaRPr kumimoji="0" lang="ja-JP" altLang="en-US" sz="1400" b="0" i="0" u="none" strike="noStrike" cap="none" normalizeH="0" baseline="0">
              <a:ln>
                <a:noFill/>
              </a:ln>
              <a:solidFill>
                <a:schemeClr val="tx1"/>
              </a:solidFill>
              <a:effectLst/>
              <a:latin typeface="Arial" charset="0"/>
              <a:cs typeface="Arial" charset="0"/>
            </a:endParaRPr>
          </a:p>
        </p:txBody>
      </p:sp>
      <p:sp>
        <p:nvSpPr>
          <p:cNvPr id="20" name="強調線吹き出し 1 (枠付き) 19">
            <a:extLst>
              <a:ext uri="{FF2B5EF4-FFF2-40B4-BE49-F238E27FC236}">
                <a16:creationId xmlns:a16="http://schemas.microsoft.com/office/drawing/2014/main" id="{57525F0D-C7FA-7E43-8855-D4579FF88A9D}"/>
              </a:ext>
            </a:extLst>
          </p:cNvPr>
          <p:cNvSpPr/>
          <p:nvPr/>
        </p:nvSpPr>
        <p:spPr bwMode="auto">
          <a:xfrm>
            <a:off x="7248314" y="3274892"/>
            <a:ext cx="1586135" cy="407950"/>
          </a:xfrm>
          <a:prstGeom prst="accentBorderCallout1">
            <a:avLst>
              <a:gd name="adj1" fmla="val 18806"/>
              <a:gd name="adj2" fmla="val 107337"/>
              <a:gd name="adj3" fmla="val -166653"/>
              <a:gd name="adj4" fmla="val 86685"/>
            </a:avLst>
          </a:prstGeom>
          <a:solidFill>
            <a:srgbClr val="E2ECF6"/>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1400" b="0" i="0" u="none" strike="noStrike" cap="none" normalizeH="0" baseline="0" dirty="0" err="1">
                <a:ln>
                  <a:noFill/>
                </a:ln>
                <a:solidFill>
                  <a:schemeClr val="tx1"/>
                </a:solidFill>
                <a:effectLst/>
                <a:latin typeface="Arial" charset="0"/>
                <a:cs typeface="Arial" charset="0"/>
              </a:rPr>
              <a:t>ia</a:t>
            </a:r>
            <a:r>
              <a:rPr kumimoji="0" lang="en-US" altLang="ja-JP" sz="1400" b="0" i="0" u="none" strike="noStrike" cap="none" normalizeH="0" baseline="0" dirty="0">
                <a:ln>
                  <a:noFill/>
                </a:ln>
                <a:solidFill>
                  <a:schemeClr val="tx1"/>
                </a:solidFill>
                <a:effectLst/>
                <a:latin typeface="Arial" charset="0"/>
                <a:cs typeface="Arial" charset="0"/>
              </a:rPr>
              <a:t>-cloud</a:t>
            </a:r>
            <a:r>
              <a:rPr kumimoji="0" lang="ja-JP" altLang="en-US" sz="1400" b="0" i="0" u="none" strike="noStrike" cap="none" normalizeH="0" baseline="0">
                <a:ln>
                  <a:noFill/>
                </a:ln>
                <a:solidFill>
                  <a:schemeClr val="tx1"/>
                </a:solidFill>
                <a:effectLst/>
                <a:latin typeface="Arial" charset="0"/>
                <a:cs typeface="Arial" charset="0"/>
              </a:rPr>
              <a:t>サービス</a:t>
            </a:r>
          </a:p>
        </p:txBody>
      </p:sp>
      <p:sp>
        <p:nvSpPr>
          <p:cNvPr id="21" name="強調線吹き出し 1 (枠付き) 20">
            <a:extLst>
              <a:ext uri="{FF2B5EF4-FFF2-40B4-BE49-F238E27FC236}">
                <a16:creationId xmlns:a16="http://schemas.microsoft.com/office/drawing/2014/main" id="{703FCEF2-91F4-8B49-8462-8B0A05C09A90}"/>
              </a:ext>
            </a:extLst>
          </p:cNvPr>
          <p:cNvSpPr/>
          <p:nvPr/>
        </p:nvSpPr>
        <p:spPr bwMode="auto">
          <a:xfrm>
            <a:off x="4649634" y="3155329"/>
            <a:ext cx="1493471" cy="547341"/>
          </a:xfrm>
          <a:prstGeom prst="accentBorderCallout1">
            <a:avLst>
              <a:gd name="adj1" fmla="val 33937"/>
              <a:gd name="adj2" fmla="val 107896"/>
              <a:gd name="adj3" fmla="val 51705"/>
              <a:gd name="adj4" fmla="val 132985"/>
            </a:avLst>
          </a:prstGeom>
          <a:solidFill>
            <a:srgbClr val="E2ECF6"/>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400">
                <a:latin typeface="Arial" charset="0"/>
                <a:cs typeface="Arial" charset="0"/>
              </a:rPr>
              <a:t>インターネット経由で格納</a:t>
            </a:r>
            <a:endParaRPr kumimoji="0" lang="ja-JP" altLang="en-US" sz="1400" b="0" i="0" u="none" strike="noStrike" cap="none" normalizeH="0" baseline="0">
              <a:ln>
                <a:noFill/>
              </a:ln>
              <a:solidFill>
                <a:schemeClr val="tx1"/>
              </a:solidFill>
              <a:effectLst/>
              <a:latin typeface="Arial" charset="0"/>
              <a:cs typeface="Arial" charset="0"/>
            </a:endParaRPr>
          </a:p>
        </p:txBody>
      </p:sp>
      <p:sp>
        <p:nvSpPr>
          <p:cNvPr id="2" name="タイトル 1">
            <a:extLst>
              <a:ext uri="{FF2B5EF4-FFF2-40B4-BE49-F238E27FC236}">
                <a16:creationId xmlns:a16="http://schemas.microsoft.com/office/drawing/2014/main" id="{8664257F-3C85-3040-BF47-2F77B3B3A79F}"/>
              </a:ext>
            </a:extLst>
          </p:cNvPr>
          <p:cNvSpPr>
            <a:spLocks noGrp="1"/>
          </p:cNvSpPr>
          <p:nvPr>
            <p:ph type="title"/>
          </p:nvPr>
        </p:nvSpPr>
        <p:spPr/>
        <p:txBody>
          <a:bodyPr/>
          <a:lstStyle/>
          <a:p>
            <a:r>
              <a:rPr lang="ja-JP" altLang="en-US"/>
              <a:t>デ</a:t>
            </a:r>
            <a:r>
              <a:rPr kumimoji="1" lang="ja-JP" altLang="en-US"/>
              <a:t>ータ収集エッジアプリの作成</a:t>
            </a:r>
          </a:p>
        </p:txBody>
      </p:sp>
      <p:sp>
        <p:nvSpPr>
          <p:cNvPr id="3" name="日付プレースホルダー 2">
            <a:extLst>
              <a:ext uri="{FF2B5EF4-FFF2-40B4-BE49-F238E27FC236}">
                <a16:creationId xmlns:a16="http://schemas.microsoft.com/office/drawing/2014/main" id="{6ACDDE06-36A3-9F4A-BFEE-22E02A068F8C}"/>
              </a:ext>
            </a:extLst>
          </p:cNvPr>
          <p:cNvSpPr>
            <a:spLocks noGrp="1"/>
          </p:cNvSpPr>
          <p:nvPr>
            <p:ph type="dt" sz="half" idx="10"/>
          </p:nvPr>
        </p:nvSpPr>
        <p:spPr/>
        <p:txBody>
          <a:bodyPr/>
          <a:lstStyle/>
          <a:p>
            <a:r>
              <a:rPr kumimoji="1" lang="en-US" altLang="ja-JP"/>
              <a:t>2019/10/04</a:t>
            </a:r>
            <a:endParaRPr kumimoji="1" lang="ja-JP" altLang="en-US"/>
          </a:p>
        </p:txBody>
      </p:sp>
      <p:sp>
        <p:nvSpPr>
          <p:cNvPr id="4" name="フッター プレースホルダー 3">
            <a:extLst>
              <a:ext uri="{FF2B5EF4-FFF2-40B4-BE49-F238E27FC236}">
                <a16:creationId xmlns:a16="http://schemas.microsoft.com/office/drawing/2014/main" id="{C7E55283-1D8F-754C-B7A4-98D91D52390A}"/>
              </a:ext>
            </a:extLst>
          </p:cNvPr>
          <p:cNvSpPr>
            <a:spLocks noGrp="1"/>
          </p:cNvSpPr>
          <p:nvPr>
            <p:ph type="ftr" sz="quarter" idx="11"/>
          </p:nvPr>
        </p:nvSpPr>
        <p:spPr/>
        <p:txBody>
          <a:bodyPr/>
          <a:lstStyle/>
          <a:p>
            <a:r>
              <a:rPr kumimoji="1" lang="en-US" altLang="ja-JP"/>
              <a:t>ia-cloud </a:t>
            </a:r>
            <a:r>
              <a:rPr kumimoji="1" lang="ja-JP" altLang="en-US"/>
              <a:t>プロジェクト</a:t>
            </a:r>
          </a:p>
        </p:txBody>
      </p:sp>
      <p:sp>
        <p:nvSpPr>
          <p:cNvPr id="5" name="スライド番号プレースホルダー 4">
            <a:extLst>
              <a:ext uri="{FF2B5EF4-FFF2-40B4-BE49-F238E27FC236}">
                <a16:creationId xmlns:a16="http://schemas.microsoft.com/office/drawing/2014/main" id="{F05DC4BF-B94C-B34B-A38C-C8005D4550DD}"/>
              </a:ext>
            </a:extLst>
          </p:cNvPr>
          <p:cNvSpPr>
            <a:spLocks noGrp="1"/>
          </p:cNvSpPr>
          <p:nvPr>
            <p:ph type="sldNum" sz="quarter" idx="12"/>
          </p:nvPr>
        </p:nvSpPr>
        <p:spPr/>
        <p:txBody>
          <a:bodyPr/>
          <a:lstStyle/>
          <a:p>
            <a:fld id="{78E8CB0D-5CF3-D74D-8043-C1424D1EE8AC}" type="slidenum">
              <a:rPr kumimoji="1" lang="ja-JP" altLang="en-US" smtClean="0"/>
              <a:t>9</a:t>
            </a:fld>
            <a:endParaRPr kumimoji="1" lang="ja-JP" altLang="en-US"/>
          </a:p>
        </p:txBody>
      </p:sp>
    </p:spTree>
    <p:extLst>
      <p:ext uri="{BB962C8B-B14F-4D97-AF65-F5344CB8AC3E}">
        <p14:creationId xmlns:p14="http://schemas.microsoft.com/office/powerpoint/2010/main" val="3397887180"/>
      </p:ext>
    </p:extLst>
  </p:cSld>
  <p:clrMapOvr>
    <a:masterClrMapping/>
  </p:clrMapOvr>
  <p:transition>
    <p:wipe dir="r"/>
  </p:transition>
</p:sld>
</file>

<file path=ppt/theme/theme1.xml><?xml version="1.0" encoding="utf-8"?>
<a:theme xmlns:a="http://schemas.openxmlformats.org/drawingml/2006/main" name="Default Design">
  <a:themeElements>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Default Design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Default Design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Default Design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Default Design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IYで使うNode-REDとクラウドサービス" id="{D9BA01E8-B9C9-D548-BF43-FCBE7035768D}" vid="{EFF1A34F-4BF2-9649-A304-86FA2A125C7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Design</Template>
  <TotalTime>7463</TotalTime>
  <Words>2451</Words>
  <Application>Microsoft Office PowerPoint</Application>
  <PresentationFormat>画面に合わせる (4:3)</PresentationFormat>
  <Paragraphs>512</Paragraphs>
  <Slides>37</Slides>
  <Notes>23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HGSｺﾞｼｯｸE</vt:lpstr>
      <vt:lpstr>Meiryo UI</vt:lpstr>
      <vt:lpstr>メイリオ</vt:lpstr>
      <vt:lpstr>游ゴシック</vt:lpstr>
      <vt:lpstr>Arial</vt:lpstr>
      <vt:lpstr>Century</vt:lpstr>
      <vt:lpstr>Wingdings</vt:lpstr>
      <vt:lpstr>Default Design</vt:lpstr>
      <vt:lpstr>DIY実践IoT活用 ハンズオンワークショップ ～概要説明～</vt:lpstr>
      <vt:lpstr>はじめに</vt:lpstr>
      <vt:lpstr>中小製造業のIoT活用で重要なこと</vt:lpstr>
      <vt:lpstr>中小製造業のIoT活用に 必要な要素とその現状</vt:lpstr>
      <vt:lpstr>手軽に使えるクラウドサービス</vt:lpstr>
      <vt:lpstr>ia-cloud トライアルサービス</vt:lpstr>
      <vt:lpstr>Node-REDとは</vt:lpstr>
      <vt:lpstr>IoTゲートウエイのアプリ開発</vt:lpstr>
      <vt:lpstr>データ収集エッジアプリの作成</vt:lpstr>
      <vt:lpstr>データの見える化・分析アプリ開発</vt:lpstr>
      <vt:lpstr>我々の目指すところ 中小製造業のIoTコミュニティ</vt:lpstr>
      <vt:lpstr>ハンズオンWS本日のスケジュール -- 進捗の状況により調整させていただきます。--</vt:lpstr>
      <vt:lpstr>PC・ラズパイおよび Node-RED環境の立ち上げ </vt:lpstr>
      <vt:lpstr>ia-cloud githubで検索</vt:lpstr>
      <vt:lpstr>各自のPCの設定</vt:lpstr>
      <vt:lpstr>Chromeブラウザのインストール</vt:lpstr>
      <vt:lpstr>ラズパイの立ち上げ</vt:lpstr>
      <vt:lpstr>ユーザ環境での立ち上げ （自社で同様の環境設定をする場合）</vt:lpstr>
      <vt:lpstr>Raspberry PiとPCの物理接続</vt:lpstr>
      <vt:lpstr>Raspberry PiとPCの物理接続</vt:lpstr>
      <vt:lpstr>Raspberry PiとPCの接続設定</vt:lpstr>
      <vt:lpstr>Raspberry PiとPCの接続設定</vt:lpstr>
      <vt:lpstr>Raspberry PiとPCの接続設定</vt:lpstr>
      <vt:lpstr>Raspberry PiとPCの接続設定</vt:lpstr>
      <vt:lpstr>Raspberry PiとPCの接続設定</vt:lpstr>
      <vt:lpstr>VNCクライアントからの接続</vt:lpstr>
      <vt:lpstr>ハンズオンWSアプリのシステムの構成</vt:lpstr>
      <vt:lpstr>ia-cloudデータ構造</vt:lpstr>
      <vt:lpstr>どこから何を収集するのか</vt:lpstr>
      <vt:lpstr>エッヂアプリの作成演習</vt:lpstr>
      <vt:lpstr>ダッシュボードアプリ の作成演習</vt:lpstr>
      <vt:lpstr>本日の成果発表と 今後の計画</vt:lpstr>
      <vt:lpstr>本日の成果発表</vt:lpstr>
      <vt:lpstr>我々の目指すところ 中小製造業のIoTコミュニティ</vt:lpstr>
      <vt:lpstr>本日用意しているカスタムNode</vt:lpstr>
      <vt:lpstr>追加予定のエッジアプリNode</vt:lpstr>
      <vt:lpstr>中小製造業の未来を、一緒に拓きましょう。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DIYで使う Node-REDとIoTクラウドサービス</dc:title>
  <dc:creator>博昭 橋向</dc:creator>
  <cp:lastModifiedBy>Ryoichi Obara</cp:lastModifiedBy>
  <cp:revision>178</cp:revision>
  <cp:lastPrinted>2019-07-25T08:57:40Z</cp:lastPrinted>
  <dcterms:created xsi:type="dcterms:W3CDTF">2019-05-26T07:03:47Z</dcterms:created>
  <dcterms:modified xsi:type="dcterms:W3CDTF">2019-12-03T04:22:10Z</dcterms:modified>
</cp:coreProperties>
</file>